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336" r:id="rId3"/>
    <p:sldId id="353" r:id="rId4"/>
    <p:sldId id="356" r:id="rId5"/>
    <p:sldId id="355" r:id="rId6"/>
    <p:sldId id="329" r:id="rId7"/>
    <p:sldId id="330" r:id="rId8"/>
    <p:sldId id="357" r:id="rId9"/>
    <p:sldId id="358" r:id="rId10"/>
    <p:sldId id="331" r:id="rId11"/>
    <p:sldId id="332" r:id="rId12"/>
    <p:sldId id="333" r:id="rId13"/>
    <p:sldId id="334" r:id="rId14"/>
    <p:sldId id="360" r:id="rId15"/>
    <p:sldId id="362" r:id="rId16"/>
    <p:sldId id="363" r:id="rId17"/>
    <p:sldId id="364" r:id="rId18"/>
    <p:sldId id="365" r:id="rId19"/>
    <p:sldId id="366" r:id="rId20"/>
    <p:sldId id="367" r:id="rId21"/>
    <p:sldId id="368" r:id="rId22"/>
    <p:sldId id="369" r:id="rId23"/>
    <p:sldId id="370" r:id="rId24"/>
    <p:sldId id="371" r:id="rId25"/>
    <p:sldId id="374" r:id="rId26"/>
    <p:sldId id="375" r:id="rId27"/>
    <p:sldId id="376" r:id="rId28"/>
    <p:sldId id="377" r:id="rId29"/>
    <p:sldId id="378" r:id="rId30"/>
    <p:sldId id="372" r:id="rId31"/>
    <p:sldId id="373" r:id="rId32"/>
    <p:sldId id="343" r:id="rId33"/>
    <p:sldId id="32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19283"/>
    <a:srgbClr val="0066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14" autoAdjust="0"/>
  </p:normalViewPr>
  <p:slideViewPr>
    <p:cSldViewPr>
      <p:cViewPr varScale="1">
        <p:scale>
          <a:sx n="73" d="100"/>
          <a:sy n="73" d="100"/>
        </p:scale>
        <p:origin x="-128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AA7C2-E8DC-467C-9833-F833067453C2}" type="datetimeFigureOut">
              <a:rPr lang="en-US" smtClean="0"/>
              <a:pPr/>
              <a:t>23-Sep-17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A8E8C-7000-4BD7-A278-0C1355790446}" type="slidenum">
              <a:rPr lang="en-US" smtClean="0"/>
              <a:pPr/>
              <a:t>‹#›</a:t>
            </a:fld>
            <a:endParaRPr lang="en-US"/>
          </a:p>
        </p:txBody>
      </p:sp>
    </p:spTree>
    <p:extLst>
      <p:ext uri="{BB962C8B-B14F-4D97-AF65-F5344CB8AC3E}">
        <p14:creationId xmlns:p14="http://schemas.microsoft.com/office/powerpoint/2010/main" xmlns="" val="31550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3350BE-36FB-48B8-BC3B-BF82FA8A4B16}"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8D951-FD7A-4EA6-9971-BA4650F5F282}"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DDA1A-1160-4810-A009-9384DF143964}"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14338"/>
            <a:ext cx="7924800" cy="1143000"/>
          </a:xfrm>
        </p:spPr>
        <p:txBody>
          <a:bodyPr/>
          <a:lstStyle/>
          <a:p>
            <a:r>
              <a:rPr lang="en-US" smtClean="0"/>
              <a:t>Click to edit Master title style</a:t>
            </a:r>
            <a:endParaRPr lang="sr-Latn-CS"/>
          </a:p>
        </p:txBody>
      </p:sp>
      <p:sp>
        <p:nvSpPr>
          <p:cNvPr id="3" name="SmartArt Placeholder 2"/>
          <p:cNvSpPr>
            <a:spLocks noGrp="1"/>
          </p:cNvSpPr>
          <p:nvPr>
            <p:ph type="dgm" idx="1"/>
          </p:nvPr>
        </p:nvSpPr>
        <p:spPr>
          <a:xfrm>
            <a:off x="838200" y="2362200"/>
            <a:ext cx="7693025" cy="3724275"/>
          </a:xfrm>
        </p:spPr>
        <p:txBody>
          <a:bodyPr/>
          <a:lstStyle/>
          <a:p>
            <a:pPr lvl="0"/>
            <a:endParaRPr lang="sr-Latn-CS" noProof="0"/>
          </a:p>
        </p:txBody>
      </p:sp>
      <p:sp>
        <p:nvSpPr>
          <p:cNvPr id="4" name="Date Placeholder 3"/>
          <p:cNvSpPr>
            <a:spLocks noGrp="1"/>
          </p:cNvSpPr>
          <p:nvPr>
            <p:ph type="dt" sz="half" idx="10"/>
          </p:nvPr>
        </p:nvSpPr>
        <p:spPr>
          <a:xfrm>
            <a:off x="2438400" y="6248400"/>
            <a:ext cx="2130425" cy="474663"/>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5791200" y="6248400"/>
            <a:ext cx="2897188" cy="474663"/>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4138" y="6242050"/>
            <a:ext cx="587375" cy="488950"/>
          </a:xfrm>
        </p:spPr>
        <p:txBody>
          <a:bodyPr/>
          <a:lstStyle>
            <a:lvl1pPr>
              <a:defRPr/>
            </a:lvl1pPr>
          </a:lstStyle>
          <a:p>
            <a:fld id="{766F3A05-E54D-45F3-B1A8-3AAE14448F27}" type="slidenum">
              <a:rPr lang="en-US" altLang="en-US"/>
              <a:pPr/>
              <a:t>‹#›</a:t>
            </a:fld>
            <a:endParaRPr lang="en-US" altLang="en-US"/>
          </a:p>
        </p:txBody>
      </p:sp>
    </p:spTree>
    <p:extLst>
      <p:ext uri="{BB962C8B-B14F-4D97-AF65-F5344CB8AC3E}">
        <p14:creationId xmlns:p14="http://schemas.microsoft.com/office/powerpoint/2010/main" xmlns="" val="2146657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457200" y="1341438"/>
            <a:ext cx="8264769" cy="4679950"/>
          </a:xfrm>
        </p:spPr>
        <p:txBody>
          <a:bodyPr/>
          <a:lstStyle/>
          <a:p>
            <a:r>
              <a:rPr lang="en-US" dirty="0" smtClean="0"/>
              <a:t>First Conclusion</a:t>
            </a:r>
          </a:p>
          <a:p>
            <a:r>
              <a:rPr lang="en-US" dirty="0" smtClean="0"/>
              <a:t>Second Conclusion</a:t>
            </a:r>
          </a:p>
          <a:p>
            <a:r>
              <a:rPr lang="en-US" dirty="0" smtClean="0"/>
              <a:t>Third Conclusion</a:t>
            </a:r>
          </a:p>
        </p:txBody>
      </p:sp>
      <p:sp>
        <p:nvSpPr>
          <p:cNvPr id="6" name="Slide Number Placeholder 17"/>
          <p:cNvSpPr>
            <a:spLocks noGrp="1"/>
          </p:cNvSpPr>
          <p:nvPr>
            <p:ph type="sldNum" sz="quarter" idx="10"/>
          </p:nvPr>
        </p:nvSpPr>
        <p:spPr/>
        <p:txBody>
          <a:bodyPr/>
          <a:lstStyle>
            <a:lvl1pPr>
              <a:defRPr/>
            </a:lvl1pPr>
          </a:lstStyle>
          <a:p>
            <a:fld id="{F3C5515F-B912-43E3-B1B6-4F7573DB9BA7}" type="slidenum">
              <a:rPr lang="en-US" altLang="sr-Latn-RS"/>
              <a:pPr/>
              <a:t>‹#›</a:t>
            </a:fld>
            <a:endParaRPr lang="en-US" altLang="sr-Latn-RS"/>
          </a:p>
        </p:txBody>
      </p:sp>
      <p:sp>
        <p:nvSpPr>
          <p:cNvPr id="8" name="Title 1"/>
          <p:cNvSpPr txBox="1">
            <a:spLocks/>
          </p:cNvSpPr>
          <p:nvPr userDrawn="1"/>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9" name="Straight Connector 8"/>
          <p:cNvCxnSpPr/>
          <p:nvPr userDrawn="1"/>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descr="final_color.jpg"/>
          <p:cNvPicPr>
            <a:picLocks noChangeAspect="1"/>
          </p:cNvPicPr>
          <p:nvPr userDrawn="1"/>
        </p:nvPicPr>
        <p:blipFill>
          <a:blip r:embed="rId3" cstate="print"/>
          <a:stretch>
            <a:fillRect/>
          </a:stretch>
        </p:blipFill>
        <p:spPr>
          <a:xfrm>
            <a:off x="0" y="0"/>
            <a:ext cx="1447800" cy="685800"/>
          </a:xfrm>
          <a:prstGeom prst="rect">
            <a:avLst/>
          </a:prstGeom>
        </p:spPr>
      </p:pic>
    </p:spTree>
    <p:extLst>
      <p:ext uri="{BB962C8B-B14F-4D97-AF65-F5344CB8AC3E}">
        <p14:creationId xmlns:p14="http://schemas.microsoft.com/office/powerpoint/2010/main" xmlns="" val="1877232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457200" y="1341438"/>
            <a:ext cx="8264769" cy="4679950"/>
          </a:xfrm>
        </p:spPr>
        <p:txBody>
          <a:bodyPr/>
          <a:lstStyle/>
          <a:p>
            <a:r>
              <a:rPr lang="en-US" dirty="0" smtClean="0"/>
              <a:t>First Conclusion</a:t>
            </a:r>
          </a:p>
          <a:p>
            <a:r>
              <a:rPr lang="en-US" dirty="0" smtClean="0"/>
              <a:t>Second Conclusion</a:t>
            </a:r>
          </a:p>
          <a:p>
            <a:r>
              <a:rPr lang="en-US" dirty="0" smtClean="0"/>
              <a:t>Third Conclusion</a:t>
            </a:r>
          </a:p>
        </p:txBody>
      </p:sp>
      <p:sp>
        <p:nvSpPr>
          <p:cNvPr id="6" name="Slide Number Placeholder 17"/>
          <p:cNvSpPr>
            <a:spLocks noGrp="1"/>
          </p:cNvSpPr>
          <p:nvPr>
            <p:ph type="sldNum" sz="quarter" idx="10"/>
          </p:nvPr>
        </p:nvSpPr>
        <p:spPr/>
        <p:txBody>
          <a:bodyPr/>
          <a:lstStyle>
            <a:lvl1pPr>
              <a:defRPr/>
            </a:lvl1pPr>
          </a:lstStyle>
          <a:p>
            <a:fld id="{34BA7692-23E6-4426-8039-4B4FF5E73B31}" type="slidenum">
              <a:rPr lang="en-US" altLang="sr-Latn-RS"/>
              <a:pPr/>
              <a:t>‹#›</a:t>
            </a:fld>
            <a:endParaRPr lang="en-US" altLang="sr-Latn-RS"/>
          </a:p>
        </p:txBody>
      </p:sp>
      <p:sp>
        <p:nvSpPr>
          <p:cNvPr id="8" name="Title 1"/>
          <p:cNvSpPr txBox="1">
            <a:spLocks/>
          </p:cNvSpPr>
          <p:nvPr userDrawn="1"/>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9" name="Straight Connector 8"/>
          <p:cNvCxnSpPr/>
          <p:nvPr userDrawn="1"/>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descr="final_color.jpg"/>
          <p:cNvPicPr>
            <a:picLocks noChangeAspect="1"/>
          </p:cNvPicPr>
          <p:nvPr userDrawn="1"/>
        </p:nvPicPr>
        <p:blipFill>
          <a:blip r:embed="rId3" cstate="print"/>
          <a:stretch>
            <a:fillRect/>
          </a:stretch>
        </p:blipFill>
        <p:spPr>
          <a:xfrm>
            <a:off x="0" y="0"/>
            <a:ext cx="1447800" cy="685800"/>
          </a:xfrm>
          <a:prstGeom prst="rect">
            <a:avLst/>
          </a:prstGeom>
        </p:spPr>
      </p:pic>
    </p:spTree>
    <p:extLst>
      <p:ext uri="{BB962C8B-B14F-4D97-AF65-F5344CB8AC3E}">
        <p14:creationId xmlns:p14="http://schemas.microsoft.com/office/powerpoint/2010/main" xmlns="" val="1545579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457200" y="1341438"/>
            <a:ext cx="8264769" cy="4679950"/>
          </a:xfrm>
        </p:spPr>
        <p:txBody>
          <a:bodyPr/>
          <a:lstStyle/>
          <a:p>
            <a:r>
              <a:rPr lang="en-US" dirty="0" smtClean="0"/>
              <a:t>First Conclusion</a:t>
            </a:r>
          </a:p>
          <a:p>
            <a:r>
              <a:rPr lang="en-US" dirty="0" smtClean="0"/>
              <a:t>Second Conclusion</a:t>
            </a:r>
          </a:p>
          <a:p>
            <a:r>
              <a:rPr lang="en-US" dirty="0" smtClean="0"/>
              <a:t>Third Conclusion</a:t>
            </a:r>
          </a:p>
        </p:txBody>
      </p:sp>
      <p:sp>
        <p:nvSpPr>
          <p:cNvPr id="6" name="Slide Number Placeholder 17"/>
          <p:cNvSpPr>
            <a:spLocks noGrp="1"/>
          </p:cNvSpPr>
          <p:nvPr>
            <p:ph type="sldNum" sz="quarter" idx="10"/>
          </p:nvPr>
        </p:nvSpPr>
        <p:spPr/>
        <p:txBody>
          <a:bodyPr/>
          <a:lstStyle>
            <a:lvl1pPr>
              <a:defRPr/>
            </a:lvl1pPr>
          </a:lstStyle>
          <a:p>
            <a:fld id="{FEE84001-C73D-475D-A242-F65F1F2B834E}" type="slidenum">
              <a:rPr lang="en-US" altLang="sr-Latn-RS"/>
              <a:pPr/>
              <a:t>‹#›</a:t>
            </a:fld>
            <a:endParaRPr lang="en-US" altLang="sr-Latn-RS"/>
          </a:p>
        </p:txBody>
      </p:sp>
      <p:sp>
        <p:nvSpPr>
          <p:cNvPr id="8" name="Title 1"/>
          <p:cNvSpPr txBox="1">
            <a:spLocks/>
          </p:cNvSpPr>
          <p:nvPr userDrawn="1"/>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9" name="Straight Connector 8"/>
          <p:cNvCxnSpPr/>
          <p:nvPr userDrawn="1"/>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descr="final_color.jpg"/>
          <p:cNvPicPr>
            <a:picLocks noChangeAspect="1"/>
          </p:cNvPicPr>
          <p:nvPr userDrawn="1"/>
        </p:nvPicPr>
        <p:blipFill>
          <a:blip r:embed="rId3" cstate="print"/>
          <a:stretch>
            <a:fillRect/>
          </a:stretch>
        </p:blipFill>
        <p:spPr>
          <a:xfrm>
            <a:off x="0" y="0"/>
            <a:ext cx="1447800" cy="685800"/>
          </a:xfrm>
          <a:prstGeom prst="rect">
            <a:avLst/>
          </a:prstGeom>
        </p:spPr>
      </p:pic>
    </p:spTree>
    <p:extLst>
      <p:ext uri="{BB962C8B-B14F-4D97-AF65-F5344CB8AC3E}">
        <p14:creationId xmlns:p14="http://schemas.microsoft.com/office/powerpoint/2010/main" xmlns="" val="2985233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457200" y="1341438"/>
            <a:ext cx="8264769" cy="4679950"/>
          </a:xfrm>
        </p:spPr>
        <p:txBody>
          <a:bodyPr/>
          <a:lstStyle/>
          <a:p>
            <a:r>
              <a:rPr lang="en-US" dirty="0" smtClean="0"/>
              <a:t>First Conclusion</a:t>
            </a:r>
          </a:p>
          <a:p>
            <a:r>
              <a:rPr lang="en-US" dirty="0" smtClean="0"/>
              <a:t>Second Conclusion</a:t>
            </a:r>
          </a:p>
          <a:p>
            <a:r>
              <a:rPr lang="en-US" dirty="0" smtClean="0"/>
              <a:t>Third Conclusion</a:t>
            </a:r>
          </a:p>
        </p:txBody>
      </p:sp>
      <p:sp>
        <p:nvSpPr>
          <p:cNvPr id="6" name="Slide Number Placeholder 17"/>
          <p:cNvSpPr>
            <a:spLocks noGrp="1"/>
          </p:cNvSpPr>
          <p:nvPr>
            <p:ph type="sldNum" sz="quarter" idx="10"/>
          </p:nvPr>
        </p:nvSpPr>
        <p:spPr/>
        <p:txBody>
          <a:bodyPr/>
          <a:lstStyle>
            <a:lvl1pPr>
              <a:defRPr/>
            </a:lvl1pPr>
          </a:lstStyle>
          <a:p>
            <a:fld id="{2A07547D-60C6-45F0-965E-6D4F9FC7F2FD}" type="slidenum">
              <a:rPr lang="en-US" altLang="sr-Latn-RS"/>
              <a:pPr/>
              <a:t>‹#›</a:t>
            </a:fld>
            <a:endParaRPr lang="en-US" altLang="sr-Latn-RS"/>
          </a:p>
        </p:txBody>
      </p:sp>
      <p:sp>
        <p:nvSpPr>
          <p:cNvPr id="8" name="Title 1"/>
          <p:cNvSpPr txBox="1">
            <a:spLocks/>
          </p:cNvSpPr>
          <p:nvPr userDrawn="1"/>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9" name="Straight Connector 8"/>
          <p:cNvCxnSpPr/>
          <p:nvPr userDrawn="1"/>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descr="final_color.jpg"/>
          <p:cNvPicPr>
            <a:picLocks noChangeAspect="1"/>
          </p:cNvPicPr>
          <p:nvPr userDrawn="1"/>
        </p:nvPicPr>
        <p:blipFill>
          <a:blip r:embed="rId3" cstate="print"/>
          <a:stretch>
            <a:fillRect/>
          </a:stretch>
        </p:blipFill>
        <p:spPr>
          <a:xfrm>
            <a:off x="0" y="0"/>
            <a:ext cx="1447800" cy="685800"/>
          </a:xfrm>
          <a:prstGeom prst="rect">
            <a:avLst/>
          </a:prstGeom>
        </p:spPr>
      </p:pic>
    </p:spTree>
    <p:extLst>
      <p:ext uri="{BB962C8B-B14F-4D97-AF65-F5344CB8AC3E}">
        <p14:creationId xmlns:p14="http://schemas.microsoft.com/office/powerpoint/2010/main" xmlns="" val="262650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4B8CA7-DF52-4574-B28B-BF67C425F74E}"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6F388C-ACCE-4EF5-AD2C-86A2C6495869}" type="datetime1">
              <a:rPr lang="en-US" smtClean="0"/>
              <a:pPr/>
              <a:t>23-Sep-17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2A2DB-E9A4-4F11-9A97-3D805873123B}" type="datetime1">
              <a:rPr lang="en-US" smtClean="0"/>
              <a:pPr/>
              <a:t>23-Sep-17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5D039D-4B07-4C92-99B2-D30586816A68}" type="datetime1">
              <a:rPr lang="en-US" smtClean="0"/>
              <a:pPr/>
              <a:t>23-Sep-17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8C0F6-D106-4D90-B6A1-515B7FD8F0C8}" type="datetime1">
              <a:rPr lang="en-US" smtClean="0"/>
              <a:pPr/>
              <a:t>23-Sep-17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B9723-2437-47C8-833A-EDB2EBB6A5A1}" type="datetime1">
              <a:rPr lang="en-US" smtClean="0"/>
              <a:pPr/>
              <a:t>23-Sep-17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5C9E6-3B8B-4571-9128-858A99C98B86}" type="datetime1">
              <a:rPr lang="en-US" smtClean="0"/>
              <a:pPr/>
              <a:t>23-Sep-17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4141EB-C6BD-49FF-BC05-BF0312C62789}" type="datetime1">
              <a:rPr lang="en-US" smtClean="0"/>
              <a:pPr/>
              <a:t>23-Sep-17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1E575-74B0-4F22-8519-3F96FB7A2B3A}" type="datetime1">
              <a:rPr lang="en-US" smtClean="0"/>
              <a:pPr/>
              <a:t>23-Sep-17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Microsoft_Office_Word_97_-_2003_Document5.doc"/><Relationship Id="rId3" Type="http://schemas.openxmlformats.org/officeDocument/2006/relationships/image" Target="../media/image34.wmf"/><Relationship Id="rId7" Type="http://schemas.openxmlformats.org/officeDocument/2006/relationships/oleObject" Target="../embeddings/Microsoft_Office_Word_97_-_2003_Document4.doc"/><Relationship Id="rId12"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Microsoft_Office_Word_97_-_2003_Document3.doc"/><Relationship Id="rId11" Type="http://schemas.openxmlformats.org/officeDocument/2006/relationships/image" Target="../media/image2.jpeg"/><Relationship Id="rId5" Type="http://schemas.openxmlformats.org/officeDocument/2006/relationships/oleObject" Target="../embeddings/Microsoft_Office_Word_97_-_2003_Document2.doc"/><Relationship Id="rId10" Type="http://schemas.openxmlformats.org/officeDocument/2006/relationships/image" Target="../media/image1.png"/><Relationship Id="rId4" Type="http://schemas.openxmlformats.org/officeDocument/2006/relationships/oleObject" Target="../embeddings/Microsoft_Office_Word_97_-_2003_Document1.doc"/><Relationship Id="rId9" Type="http://schemas.openxmlformats.org/officeDocument/2006/relationships/oleObject" Target="../embeddings/Microsoft_Office_Word_97_-_2003_Document6.doc"/></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oleObject" Target="../embeddings/oleObject2.bin"/><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4.xml"/><Relationship Id="rId5" Type="http://schemas.openxmlformats.org/officeDocument/2006/relationships/image" Target="../media/image4.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jpeg"/><Relationship Id="rId2" Type="http://schemas.openxmlformats.org/officeDocument/2006/relationships/image" Target="../media/image56.emf"/><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jpe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nal_color.jpg"/>
          <p:cNvPicPr>
            <a:picLocks noChangeAspect="1"/>
          </p:cNvPicPr>
          <p:nvPr/>
        </p:nvPicPr>
        <p:blipFill>
          <a:blip r:embed="rId2" cstate="print"/>
          <a:stretch>
            <a:fillRect/>
          </a:stretch>
        </p:blipFill>
        <p:spPr>
          <a:xfrm>
            <a:off x="0" y="0"/>
            <a:ext cx="1447800" cy="685800"/>
          </a:xfrm>
          <a:prstGeom prst="rect">
            <a:avLst/>
          </a:prstGeom>
        </p:spPr>
      </p:pic>
      <p:sp>
        <p:nvSpPr>
          <p:cNvPr id="2" name="Title 1"/>
          <p:cNvSpPr>
            <a:spLocks noGrp="1"/>
          </p:cNvSpPr>
          <p:nvPr>
            <p:ph type="ctrTitle"/>
          </p:nvPr>
        </p:nvSpPr>
        <p:spPr>
          <a:xfrm>
            <a:off x="621506" y="609601"/>
            <a:ext cx="7772400" cy="457200"/>
          </a:xfrm>
        </p:spPr>
        <p:txBody>
          <a:bodyPr>
            <a:normAutofit fontScale="90000"/>
          </a:bodyPr>
          <a:lstStyle/>
          <a:p>
            <a:r>
              <a:rPr lang="en-US" sz="1800" dirty="0" smtClean="0">
                <a:solidFill>
                  <a:srgbClr val="002060"/>
                </a:solidFill>
                <a:latin typeface="Book Antiqua" panose="02040602050305030304" pitchFamily="18" charset="0"/>
              </a:rPr>
              <a:t>Development of master curricula for natural disasters risk management in</a:t>
            </a:r>
            <a:r>
              <a:rPr lang="sr-Latn-RS" sz="1800" dirty="0" smtClean="0">
                <a:solidFill>
                  <a:srgbClr val="002060"/>
                </a:solidFill>
                <a:latin typeface="Book Antiqua" panose="02040602050305030304" pitchFamily="18" charset="0"/>
              </a:rPr>
              <a:t/>
            </a:r>
            <a:br>
              <a:rPr lang="sr-Latn-RS" sz="1800" dirty="0" smtClean="0">
                <a:solidFill>
                  <a:srgbClr val="002060"/>
                </a:solidFill>
                <a:latin typeface="Book Antiqua" panose="02040602050305030304" pitchFamily="18" charset="0"/>
              </a:rPr>
            </a:br>
            <a:r>
              <a:rPr lang="en-US" sz="1800" dirty="0" smtClean="0">
                <a:solidFill>
                  <a:srgbClr val="002060"/>
                </a:solidFill>
                <a:latin typeface="Book Antiqua" panose="02040602050305030304" pitchFamily="18" charset="0"/>
              </a:rPr>
              <a:t> Western Balkan countries</a:t>
            </a:r>
            <a:endParaRPr lang="bs-Latn-BA" sz="1800" dirty="0">
              <a:solidFill>
                <a:srgbClr val="002060"/>
              </a:solidFill>
              <a:latin typeface="Book Antiqua" panose="02040602050305030304" pitchFamily="18" charset="0"/>
            </a:endParaRPr>
          </a:p>
        </p:txBody>
      </p:sp>
      <p:sp>
        <p:nvSpPr>
          <p:cNvPr id="3" name="Subtitle 2"/>
          <p:cNvSpPr>
            <a:spLocks noGrp="1"/>
          </p:cNvSpPr>
          <p:nvPr>
            <p:ph type="subTitle" idx="1"/>
          </p:nvPr>
        </p:nvSpPr>
        <p:spPr>
          <a:xfrm>
            <a:off x="1371600" y="1524000"/>
            <a:ext cx="6400800" cy="1143000"/>
          </a:xfrm>
        </p:spPr>
        <p:txBody>
          <a:bodyPr>
            <a:normAutofit fontScale="62500" lnSpcReduction="20000"/>
          </a:bodyPr>
          <a:lstStyle/>
          <a:p>
            <a:r>
              <a:rPr lang="sr-Latn-BA" dirty="0" smtClean="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t>NatRisk</a:t>
            </a:r>
            <a:r>
              <a:rPr lang="sr-Latn-BA"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t/>
            </a:r>
            <a:br>
              <a:rPr lang="sr-Latn-BA"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br>
            <a:endParaRPr lang="en-US" dirty="0" smtClean="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endParaRPr>
          </a:p>
          <a:p>
            <a:r>
              <a:rPr lang="sr-Latn-BA" sz="4400" dirty="0" smtClean="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t>Cooperation </a:t>
            </a:r>
            <a:r>
              <a:rPr lang="sr-Latn-BA" sz="4400"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t>with non-academic sector</a:t>
            </a:r>
            <a:endParaRPr lang="bs-Latn-BA" sz="4400"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endParaRPr>
          </a:p>
        </p:txBody>
      </p:sp>
      <p:cxnSp>
        <p:nvCxnSpPr>
          <p:cNvPr id="5" name="Straight Connector 4"/>
          <p:cNvCxnSpPr/>
          <p:nvPr/>
        </p:nvCxnSpPr>
        <p:spPr>
          <a:xfrm>
            <a:off x="0" y="10668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26670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rgbClr val="002060"/>
                </a:solidFill>
                <a:latin typeface="Book Antiqua" panose="02040602050305030304" pitchFamily="18" charset="0"/>
              </a:rPr>
              <a:t>Dejan </a:t>
            </a:r>
            <a:r>
              <a:rPr lang="sr-Latn-RS" sz="1800" b="1" dirty="0" smtClean="0">
                <a:solidFill>
                  <a:srgbClr val="002060"/>
                </a:solidFill>
                <a:latin typeface="Book Antiqua" panose="02040602050305030304" pitchFamily="18" charset="0"/>
              </a:rPr>
              <a:t>Rančić</a:t>
            </a:r>
            <a:endParaRPr lang="sr-Latn-BA" sz="1800" b="1" dirty="0" smtClean="0">
              <a:solidFill>
                <a:srgbClr val="002060"/>
              </a:solidFill>
              <a:latin typeface="Book Antiqua" panose="02040602050305030304" pitchFamily="18" charset="0"/>
            </a:endParaRPr>
          </a:p>
          <a:p>
            <a:r>
              <a:rPr lang="sr-Latn-BA" sz="1800" dirty="0">
                <a:solidFill>
                  <a:srgbClr val="002060"/>
                </a:solidFill>
                <a:latin typeface="Book Antiqua" panose="02040602050305030304" pitchFamily="18" charset="0"/>
              </a:rPr>
              <a:t>University of </a:t>
            </a:r>
            <a:r>
              <a:rPr lang="sr-Latn-BA" sz="1800" dirty="0" smtClean="0">
                <a:solidFill>
                  <a:srgbClr val="002060"/>
                </a:solidFill>
                <a:latin typeface="Book Antiqua" panose="02040602050305030304" pitchFamily="18" charset="0"/>
              </a:rPr>
              <a:t>Niš, Faculty of Electronic Engineering </a:t>
            </a:r>
            <a:endParaRPr lang="bs-Latn-BA" sz="1800" dirty="0">
              <a:solidFill>
                <a:srgbClr val="002060"/>
              </a:solidFill>
              <a:latin typeface="Book Antiqua" panose="02040602050305030304" pitchFamily="18" charset="0"/>
            </a:endParaRPr>
          </a:p>
        </p:txBody>
      </p:sp>
      <p:sp>
        <p:nvSpPr>
          <p:cNvPr id="9" name="Title 1"/>
          <p:cNvSpPr txBox="1">
            <a:spLocks/>
          </p:cNvSpPr>
          <p:nvPr/>
        </p:nvSpPr>
        <p:spPr>
          <a:xfrm>
            <a:off x="76200" y="4953000"/>
            <a:ext cx="88392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rgbClr val="002060"/>
                </a:solidFill>
                <a:latin typeface="Book Antiqua" panose="02040602050305030304" pitchFamily="18" charset="0"/>
              </a:rPr>
              <a:t>Training of teaching staff for innovative teaching methods</a:t>
            </a:r>
            <a:r>
              <a:rPr lang="sr-Latn-BA" sz="1800" dirty="0" smtClean="0">
                <a:solidFill>
                  <a:srgbClr val="002060"/>
                </a:solidFill>
                <a:latin typeface="Book Antiqua" panose="02040602050305030304" pitchFamily="18" charset="0"/>
              </a:rPr>
              <a:t>/ </a:t>
            </a:r>
            <a:r>
              <a:rPr lang="en-US" sz="1800" dirty="0" smtClean="0">
                <a:solidFill>
                  <a:srgbClr val="002060"/>
                </a:solidFill>
                <a:latin typeface="Book Antiqua" panose="02040602050305030304" pitchFamily="18" charset="0"/>
              </a:rPr>
              <a:t>19</a:t>
            </a:r>
            <a:r>
              <a:rPr lang="sr-Latn-BA" sz="1800" dirty="0" smtClean="0">
                <a:solidFill>
                  <a:srgbClr val="002060"/>
                </a:solidFill>
                <a:latin typeface="Book Antiqua" panose="02040602050305030304" pitchFamily="18" charset="0"/>
              </a:rPr>
              <a:t>th to</a:t>
            </a:r>
            <a:r>
              <a:rPr lang="en-US" sz="1800" dirty="0" smtClean="0">
                <a:solidFill>
                  <a:srgbClr val="002060"/>
                </a:solidFill>
                <a:latin typeface="Book Antiqua" panose="02040602050305030304" pitchFamily="18" charset="0"/>
              </a:rPr>
              <a:t> 21st</a:t>
            </a:r>
            <a:r>
              <a:rPr lang="sr-Latn-BA" sz="1800" dirty="0" smtClean="0">
                <a:solidFill>
                  <a:srgbClr val="002060"/>
                </a:solidFill>
                <a:latin typeface="Book Antiqua" panose="02040602050305030304" pitchFamily="18" charset="0"/>
              </a:rPr>
              <a:t> </a:t>
            </a:r>
            <a:r>
              <a:rPr lang="en-US" sz="1800" dirty="0" smtClean="0">
                <a:solidFill>
                  <a:srgbClr val="002060"/>
                </a:solidFill>
                <a:latin typeface="Book Antiqua" panose="02040602050305030304" pitchFamily="18" charset="0"/>
              </a:rPr>
              <a:t>September</a:t>
            </a:r>
            <a:r>
              <a:rPr lang="sr-Latn-BA" sz="1800" dirty="0" smtClean="0">
                <a:solidFill>
                  <a:srgbClr val="002060"/>
                </a:solidFill>
                <a:latin typeface="Book Antiqua" panose="02040602050305030304" pitchFamily="18" charset="0"/>
              </a:rPr>
              <a:t> 2017</a:t>
            </a:r>
            <a:r>
              <a:rPr lang="en-US" sz="1800" dirty="0" smtClean="0">
                <a:solidFill>
                  <a:srgbClr val="002060"/>
                </a:solidFill>
                <a:latin typeface="Book Antiqua" panose="02040602050305030304" pitchFamily="18" charset="0"/>
              </a:rPr>
              <a:t>.</a:t>
            </a:r>
            <a:endParaRPr lang="bs-Latn-BA" sz="1800" dirty="0">
              <a:solidFill>
                <a:srgbClr val="002060"/>
              </a:solidFill>
              <a:latin typeface="Book Antiqua" panose="02040602050305030304" pitchFamily="18" charset="0"/>
            </a:endParaRPr>
          </a:p>
        </p:txBody>
      </p:sp>
      <p:sp>
        <p:nvSpPr>
          <p:cNvPr id="13" name="Text Box 2"/>
          <p:cNvSpPr txBox="1">
            <a:spLocks noChangeArrowheads="1"/>
          </p:cNvSpPr>
          <p:nvPr/>
        </p:nvSpPr>
        <p:spPr bwMode="auto">
          <a:xfrm>
            <a:off x="0" y="6057781"/>
            <a:ext cx="9144000" cy="800219"/>
          </a:xfrm>
          <a:prstGeom prst="rect">
            <a:avLst/>
          </a:prstGeom>
          <a:solidFill>
            <a:schemeClr val="accent6">
              <a:lumMod val="20000"/>
              <a:lumOff val="80000"/>
            </a:schemeClr>
          </a:solidFill>
          <a:ln w="9525">
            <a:solidFill>
              <a:srgbClr val="FF0000"/>
            </a:solidFill>
            <a:miter lim="800000"/>
            <a:headEnd/>
            <a:tailEnd/>
          </a:ln>
        </p:spPr>
        <p:txBody>
          <a:bodyPr rot="0" vert="horz" wrap="square" lIns="91440" tIns="45720" rIns="91440" bIns="45720" anchor="t" anchorCtr="0">
            <a:spAutoFit/>
          </a:bodyPr>
          <a:lstStyle/>
          <a:p>
            <a:pPr algn="ctr">
              <a:spcAft>
                <a:spcPts val="0"/>
              </a:spcAft>
            </a:pPr>
            <a:r>
              <a:rPr lang="en-US" sz="1200" dirty="0">
                <a:effectLst/>
                <a:latin typeface="Book Antiqua"/>
                <a:ea typeface="Calibri"/>
                <a:cs typeface="Times New Roman"/>
              </a:rPr>
              <a:t>Project number:  </a:t>
            </a:r>
            <a:r>
              <a:rPr lang="sr-Latn-RS" sz="1200" smtClean="0">
                <a:effectLst/>
                <a:latin typeface="Book Antiqua"/>
                <a:ea typeface="Calibri"/>
                <a:cs typeface="Times New Roman"/>
              </a:rPr>
              <a:t>5</a:t>
            </a:r>
            <a:r>
              <a:rPr lang="en-US" sz="1200" smtClean="0">
                <a:latin typeface="Book Antiqua"/>
                <a:ea typeface="Calibri"/>
                <a:cs typeface="Times New Roman"/>
              </a:rPr>
              <a:t>73806-EPP-1-2016-1-RS-EPPKA2-CBHE-JP</a:t>
            </a:r>
            <a:endParaRPr lang="bs-Latn-BA" sz="1200" dirty="0">
              <a:latin typeface="Book Antiqua"/>
              <a:ea typeface="Calibri"/>
              <a:cs typeface="Times New Roman"/>
            </a:endParaRPr>
          </a:p>
          <a:p>
            <a:pPr>
              <a:spcAft>
                <a:spcPts val="0"/>
              </a:spcAft>
            </a:pPr>
            <a:r>
              <a:rPr lang="en-US" sz="1200" dirty="0">
                <a:effectLst/>
                <a:latin typeface="Book Antiqua"/>
                <a:ea typeface="Calibri"/>
                <a:cs typeface="Times New Roman"/>
              </a:rPr>
              <a:t> </a:t>
            </a:r>
            <a:endParaRPr lang="bs-Latn-BA" sz="1200" dirty="0">
              <a:effectLst/>
              <a:latin typeface="Book Antiqua"/>
              <a:ea typeface="Calibri"/>
              <a:cs typeface="Times New Roman"/>
            </a:endParaRPr>
          </a:p>
          <a:p>
            <a:pPr algn="just">
              <a:spcAft>
                <a:spcPts val="0"/>
              </a:spcAft>
            </a:pPr>
            <a:r>
              <a:rPr lang="bs-Latn-BA" sz="1100" i="1" dirty="0">
                <a:effectLst/>
                <a:latin typeface="Book Antiqua"/>
                <a:ea typeface="Calibri"/>
                <a:cs typeface="Times New Roman"/>
              </a:rPr>
              <a:t>"This project has been funded with support from the European Commission. This publication </a:t>
            </a:r>
            <a:r>
              <a:rPr lang="bs-Latn-BA" sz="1100" i="1" dirty="0" smtClean="0">
                <a:effectLst/>
                <a:latin typeface="Book Antiqua"/>
                <a:ea typeface="Calibri"/>
                <a:cs typeface="Times New Roman"/>
              </a:rPr>
              <a:t>reflects </a:t>
            </a:r>
            <a:r>
              <a:rPr lang="bs-Latn-BA" sz="1100" i="1" dirty="0">
                <a:effectLst/>
                <a:latin typeface="Book Antiqua"/>
                <a:ea typeface="Calibri"/>
                <a:cs typeface="Times New Roman"/>
              </a:rPr>
              <a:t>the views only of the author, and the Commission cannot be held responsible for any use which may be made of the information contained therein"</a:t>
            </a:r>
            <a:endParaRPr lang="bs-Latn-BA" sz="1200" dirty="0">
              <a:effectLst/>
              <a:latin typeface="Book Antiqua"/>
              <a:ea typeface="Calibri"/>
              <a:cs typeface="Times New Roman"/>
            </a:endParaRP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3" descr="http://rewbc.ni.ac.rs/wp-content/uploads/2016/02/University-NIS.png"/>
          <p:cNvPicPr/>
          <p:nvPr/>
        </p:nvPicPr>
        <p:blipFill>
          <a:blip r:embed="rId4" cstate="print"/>
          <a:srcRect/>
          <a:stretch>
            <a:fillRect/>
          </a:stretch>
        </p:blipFill>
        <p:spPr bwMode="auto">
          <a:xfrm>
            <a:off x="3846320" y="3619382"/>
            <a:ext cx="1259080" cy="1182642"/>
          </a:xfrm>
          <a:prstGeom prst="rect">
            <a:avLst/>
          </a:prstGeom>
          <a:noFill/>
          <a:ln w="9525">
            <a:noFill/>
            <a:miter lim="800000"/>
            <a:headEnd/>
            <a:tailEnd/>
          </a:ln>
        </p:spPr>
      </p:pic>
      <p:pic>
        <p:nvPicPr>
          <p:cNvPr id="11"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953955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1074143" y="1067437"/>
            <a:ext cx="7148111" cy="646331"/>
          </a:xfrm>
          <a:prstGeom prst="rect">
            <a:avLst/>
          </a:prstGeom>
        </p:spPr>
        <p:txBody>
          <a:bodyPr wrap="none">
            <a:spAutoFit/>
          </a:bodyPr>
          <a:lstStyle/>
          <a:p>
            <a:pPr>
              <a:spcBef>
                <a:spcPts val="1000"/>
              </a:spcBef>
              <a:spcAft>
                <a:spcPts val="0"/>
              </a:spcAft>
            </a:pPr>
            <a:r>
              <a:rPr lang="en-GB" sz="3600" b="1" dirty="0" smtClean="0">
                <a:solidFill>
                  <a:srgbClr val="419283"/>
                </a:solidFill>
                <a:latin typeface="Book Antiqua"/>
                <a:ea typeface="Times New Roman"/>
                <a:cs typeface="Times New Roman"/>
              </a:rPr>
              <a:t>Methodologies for cloud seeding</a:t>
            </a:r>
            <a:endParaRPr lang="sr-Latn-RS" sz="3600" b="1" dirty="0">
              <a:solidFill>
                <a:srgbClr val="4F81BD"/>
              </a:solidFill>
              <a:effectLst/>
              <a:latin typeface="Cambria"/>
              <a:ea typeface="Times New Roman"/>
              <a:cs typeface="Times New Roman"/>
            </a:endParaRPr>
          </a:p>
        </p:txBody>
      </p:sp>
      <p:pic>
        <p:nvPicPr>
          <p:cNvPr id="11" name="Picture 9" descr="P92300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2590800"/>
            <a:ext cx="3556872" cy="2608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 descr="lansiranj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48199" y="2514600"/>
            <a:ext cx="3434149" cy="273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8"/>
          <p:cNvSpPr>
            <a:spLocks noChangeArrowheads="1"/>
          </p:cNvSpPr>
          <p:nvPr/>
        </p:nvSpPr>
        <p:spPr bwMode="auto">
          <a:xfrm>
            <a:off x="990600" y="5486400"/>
            <a:ext cx="2743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dirty="0">
                <a:solidFill>
                  <a:srgbClr val="419283"/>
                </a:solidFill>
                <a:latin typeface="Book Antiqua" panose="02040602050305030304" pitchFamily="18" charset="0"/>
              </a:rPr>
              <a:t> Instrumented air plain</a:t>
            </a:r>
            <a:r>
              <a:rPr lang="en-GB" altLang="en-US" dirty="0" smtClean="0">
                <a:solidFill>
                  <a:srgbClr val="419283"/>
                </a:solidFill>
                <a:latin typeface="Book Antiqua" panose="02040602050305030304" pitchFamily="18" charset="0"/>
              </a:rPr>
              <a:t>.</a:t>
            </a:r>
            <a:endParaRPr lang="en-US" altLang="en-US" dirty="0">
              <a:solidFill>
                <a:srgbClr val="419283"/>
              </a:solidFill>
              <a:latin typeface="Book Antiqua" panose="02040602050305030304" pitchFamily="18" charset="0"/>
            </a:endParaRPr>
          </a:p>
        </p:txBody>
      </p:sp>
      <p:sp>
        <p:nvSpPr>
          <p:cNvPr id="4" name="Rectangle 3"/>
          <p:cNvSpPr/>
          <p:nvPr/>
        </p:nvSpPr>
        <p:spPr>
          <a:xfrm>
            <a:off x="4143895" y="5478087"/>
            <a:ext cx="4572000" cy="646331"/>
          </a:xfrm>
          <a:prstGeom prst="rect">
            <a:avLst/>
          </a:prstGeom>
        </p:spPr>
        <p:txBody>
          <a:bodyPr>
            <a:spAutoFit/>
          </a:bodyPr>
          <a:lstStyle/>
          <a:p>
            <a:pPr algn="ctr"/>
            <a:r>
              <a:rPr lang="en-US" altLang="en-US" dirty="0">
                <a:solidFill>
                  <a:srgbClr val="419283"/>
                </a:solidFill>
                <a:latin typeface="Book Antiqua" panose="02040602050305030304" pitchFamily="18" charset="0"/>
              </a:rPr>
              <a:t>Launching of hail rocket from the ground based rocket launcher</a:t>
            </a:r>
            <a:endParaRPr lang="en-US" dirty="0">
              <a:solidFill>
                <a:srgbClr val="419283"/>
              </a:solidFill>
              <a:latin typeface="Book Antiqua" panose="02040602050305030304" pitchFamily="18" charset="0"/>
            </a:endParaRPr>
          </a:p>
        </p:txBody>
      </p:sp>
      <p:pic>
        <p:nvPicPr>
          <p:cNvPr id="14" name="Picture 2" descr="eu_flag_co_funded_pos_[rgb]_right.jpg"/>
          <p:cNvPicPr>
            <a:picLocks noChangeAspect="1" noChangeArrowheads="1"/>
          </p:cNvPicPr>
          <p:nvPr/>
        </p:nvPicPr>
        <p:blipFill>
          <a:blip r:embed="rId6"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44418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11</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3" name="TextBox 2"/>
          <p:cNvSpPr txBox="1"/>
          <p:nvPr/>
        </p:nvSpPr>
        <p:spPr>
          <a:xfrm>
            <a:off x="457200" y="2208391"/>
            <a:ext cx="84582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Book Antiqua" pitchFamily="18" charset="0"/>
              </a:rPr>
              <a:t>In Serbia, the used methodology is cloud seeding with </a:t>
            </a:r>
            <a:r>
              <a:rPr lang="en-GB" b="1" dirty="0" smtClean="0">
                <a:solidFill>
                  <a:srgbClr val="419283"/>
                </a:solidFill>
                <a:latin typeface="Book Antiqua" pitchFamily="18" charset="0"/>
              </a:rPr>
              <a:t>silver-iodide</a:t>
            </a:r>
            <a:r>
              <a:rPr lang="en-GB" dirty="0" smtClean="0">
                <a:latin typeface="Book Antiqua" pitchFamily="18" charset="0"/>
              </a:rPr>
              <a:t> droplets by rockets.</a:t>
            </a:r>
            <a:endParaRPr lang="sr-Latn-RS" dirty="0" smtClean="0">
              <a:latin typeface="Book Antiqua" pitchFamily="18" charset="0"/>
            </a:endParaRPr>
          </a:p>
        </p:txBody>
      </p:sp>
      <p:sp>
        <p:nvSpPr>
          <p:cNvPr id="11" name="Rectangle 10"/>
          <p:cNvSpPr/>
          <p:nvPr/>
        </p:nvSpPr>
        <p:spPr>
          <a:xfrm>
            <a:off x="1074143" y="1067437"/>
            <a:ext cx="7148111" cy="646331"/>
          </a:xfrm>
          <a:prstGeom prst="rect">
            <a:avLst/>
          </a:prstGeom>
        </p:spPr>
        <p:txBody>
          <a:bodyPr wrap="none">
            <a:spAutoFit/>
          </a:bodyPr>
          <a:lstStyle/>
          <a:p>
            <a:pPr>
              <a:spcBef>
                <a:spcPts val="1000"/>
              </a:spcBef>
              <a:spcAft>
                <a:spcPts val="0"/>
              </a:spcAft>
            </a:pPr>
            <a:r>
              <a:rPr lang="en-GB" sz="3600" b="1" dirty="0" smtClean="0">
                <a:solidFill>
                  <a:srgbClr val="419283"/>
                </a:solidFill>
                <a:latin typeface="Book Antiqua"/>
                <a:ea typeface="Times New Roman"/>
                <a:cs typeface="Times New Roman"/>
              </a:rPr>
              <a:t>Methodologies for cloud seeding</a:t>
            </a:r>
            <a:endParaRPr lang="sr-Latn-RS" sz="3600" b="1" dirty="0">
              <a:solidFill>
                <a:srgbClr val="4F81BD"/>
              </a:solidFill>
              <a:effectLst/>
              <a:latin typeface="Cambria"/>
              <a:ea typeface="Times New Roman"/>
              <a:cs typeface="Times New Roman"/>
            </a:endParaRPr>
          </a:p>
        </p:txBody>
      </p:sp>
      <p:pic>
        <p:nvPicPr>
          <p:cNvPr id="12" name="Picture 10" descr="Lanser sa strelco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93975" y="3164119"/>
            <a:ext cx="3956050" cy="317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44418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12</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2087986" y="1066800"/>
            <a:ext cx="4968027" cy="584775"/>
          </a:xfrm>
          <a:prstGeom prst="rect">
            <a:avLst/>
          </a:prstGeom>
        </p:spPr>
        <p:txBody>
          <a:bodyPr wrap="none">
            <a:spAutoFit/>
          </a:bodyPr>
          <a:lstStyle/>
          <a:p>
            <a:r>
              <a:rPr lang="en-GB" sz="3200" b="1" dirty="0" smtClean="0">
                <a:solidFill>
                  <a:srgbClr val="419283"/>
                </a:solidFill>
                <a:latin typeface="Book Antiqua"/>
                <a:ea typeface="Calibri"/>
                <a:cs typeface="Times New Roman"/>
              </a:rPr>
              <a:t>Where and when to seed?</a:t>
            </a:r>
            <a:endParaRPr lang="sr-Latn-RS" sz="3200" b="1" dirty="0">
              <a:solidFill>
                <a:srgbClr val="419283"/>
              </a:solidFill>
              <a:latin typeface="Book Antiqua"/>
              <a:ea typeface="Calibri"/>
              <a:cs typeface="Times New Roman"/>
            </a:endParaRPr>
          </a:p>
        </p:txBody>
      </p:sp>
      <p:sp>
        <p:nvSpPr>
          <p:cNvPr id="3" name="TextBox 2"/>
          <p:cNvSpPr txBox="1"/>
          <p:nvPr/>
        </p:nvSpPr>
        <p:spPr>
          <a:xfrm>
            <a:off x="533399" y="2000837"/>
            <a:ext cx="80772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002060"/>
                </a:solidFill>
                <a:latin typeface="Book Antiqua" panose="02040602050305030304" pitchFamily="18" charset="0"/>
              </a:rPr>
              <a:t>For these decision the system HASIS which was developed by University of Nis, Faculty of Electronic Engineering is used.</a:t>
            </a:r>
            <a:r>
              <a:rPr lang="bs-Latn-BA" sz="2000" dirty="0" smtClean="0">
                <a:solidFill>
                  <a:srgbClr val="002060"/>
                </a:solidFill>
                <a:latin typeface="Book Antiqua" panose="02040602050305030304" pitchFamily="18" charset="0"/>
              </a:rPr>
              <a:t>  </a:t>
            </a:r>
            <a:endParaRPr lang="sr-Latn-RS" sz="2000" dirty="0">
              <a:solidFill>
                <a:srgbClr val="002060"/>
              </a:solidFill>
              <a:latin typeface="Book Antiqua" panose="02040602050305030304" pitchFamily="18" charset="0"/>
            </a:endParaRPr>
          </a:p>
          <a:p>
            <a:pPr marL="742950" lvl="1" indent="-285750">
              <a:buFont typeface="Wingdings" panose="05000000000000000000" pitchFamily="2" charset="2"/>
              <a:buChar char="Ø"/>
            </a:pPr>
            <a:endParaRPr lang="sr-Latn-RS" sz="2000" dirty="0">
              <a:solidFill>
                <a:srgbClr val="002060"/>
              </a:solidFill>
            </a:endParaRPr>
          </a:p>
        </p:txBody>
      </p:sp>
      <p:pic>
        <p:nvPicPr>
          <p:cNvPr id="11" name="Picture 9" descr="RC_Bajsa_radna_prostorija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81200" y="2967997"/>
            <a:ext cx="4876800" cy="3659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44418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13</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2926555" y="951259"/>
            <a:ext cx="3010761" cy="584775"/>
          </a:xfrm>
          <a:prstGeom prst="rect">
            <a:avLst/>
          </a:prstGeom>
        </p:spPr>
        <p:txBody>
          <a:bodyPr wrap="none">
            <a:spAutoFit/>
          </a:bodyPr>
          <a:lstStyle/>
          <a:p>
            <a:r>
              <a:rPr lang="en-GB" sz="3200" b="1" dirty="0" smtClean="0">
                <a:solidFill>
                  <a:srgbClr val="419283"/>
                </a:solidFill>
                <a:latin typeface="Book Antiqua"/>
                <a:ea typeface="Calibri"/>
                <a:cs typeface="Times New Roman"/>
              </a:rPr>
              <a:t>Where to seed?</a:t>
            </a:r>
            <a:endParaRPr lang="sr-Latn-RS" sz="3200" b="1" dirty="0">
              <a:solidFill>
                <a:srgbClr val="419283"/>
              </a:solidFill>
              <a:latin typeface="Book Antiqua"/>
              <a:ea typeface="Calibri"/>
              <a:cs typeface="Times New Roman"/>
            </a:endParaRPr>
          </a:p>
        </p:txBody>
      </p:sp>
      <p:grpSp>
        <p:nvGrpSpPr>
          <p:cNvPr id="11" name="Group 15"/>
          <p:cNvGrpSpPr>
            <a:grpSpLocks/>
          </p:cNvGrpSpPr>
          <p:nvPr/>
        </p:nvGrpSpPr>
        <p:grpSpPr bwMode="auto">
          <a:xfrm>
            <a:off x="1988127" y="1763392"/>
            <a:ext cx="4643801" cy="4492304"/>
            <a:chOff x="1800" y="210"/>
            <a:chExt cx="3427" cy="3255"/>
          </a:xfrm>
        </p:grpSpPr>
        <p:sp>
          <p:nvSpPr>
            <p:cNvPr id="12" name="Text Box 12"/>
            <p:cNvSpPr txBox="1">
              <a:spLocks noChangeArrowheads="1"/>
            </p:cNvSpPr>
            <p:nvPr/>
          </p:nvSpPr>
          <p:spPr bwMode="auto">
            <a:xfrm rot="-5400000">
              <a:off x="1741" y="1677"/>
              <a:ext cx="23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sz="1200">
                  <a:solidFill>
                    <a:srgbClr val="000066"/>
                  </a:solidFill>
                </a:rPr>
                <a:t>(km)</a:t>
              </a:r>
            </a:p>
          </p:txBody>
        </p:sp>
        <p:sp>
          <p:nvSpPr>
            <p:cNvPr id="13" name="Text Box 13"/>
            <p:cNvSpPr txBox="1">
              <a:spLocks noChangeArrowheads="1"/>
            </p:cNvSpPr>
            <p:nvPr/>
          </p:nvSpPr>
          <p:spPr bwMode="auto">
            <a:xfrm>
              <a:off x="1818" y="210"/>
              <a:ext cx="139" cy="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sr-Latn-CS" altLang="en-US" sz="1200">
                  <a:solidFill>
                    <a:srgbClr val="000066"/>
                  </a:solidFill>
                </a:rPr>
                <a:t>56</a:t>
              </a:r>
              <a:endParaRPr lang="en-US" altLang="en-US" sz="1200">
                <a:solidFill>
                  <a:srgbClr val="000066"/>
                </a:solidFill>
              </a:endParaRPr>
            </a:p>
          </p:txBody>
        </p:sp>
        <p:sp>
          <p:nvSpPr>
            <p:cNvPr id="14" name="Text Box 14"/>
            <p:cNvSpPr txBox="1">
              <a:spLocks noChangeArrowheads="1"/>
            </p:cNvSpPr>
            <p:nvPr/>
          </p:nvSpPr>
          <p:spPr bwMode="auto">
            <a:xfrm>
              <a:off x="1888" y="3351"/>
              <a:ext cx="139" cy="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en-US" altLang="en-US" sz="1200">
                  <a:solidFill>
                    <a:srgbClr val="000066"/>
                  </a:solidFill>
                </a:rPr>
                <a:t>0</a:t>
              </a:r>
            </a:p>
          </p:txBody>
        </p:sp>
        <p:sp>
          <p:nvSpPr>
            <p:cNvPr id="15" name="Text Box 15"/>
            <p:cNvSpPr txBox="1">
              <a:spLocks noChangeArrowheads="1"/>
            </p:cNvSpPr>
            <p:nvPr/>
          </p:nvSpPr>
          <p:spPr bwMode="auto">
            <a:xfrm>
              <a:off x="3454" y="3350"/>
              <a:ext cx="314"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sr-Latn-CS" altLang="en-US" sz="1200">
                  <a:solidFill>
                    <a:srgbClr val="000066"/>
                  </a:solidFill>
                </a:rPr>
                <a:t>(km)</a:t>
              </a:r>
              <a:endParaRPr lang="en-US" altLang="en-US" sz="1200">
                <a:solidFill>
                  <a:srgbClr val="000066"/>
                </a:solidFill>
              </a:endParaRPr>
            </a:p>
          </p:txBody>
        </p:sp>
        <p:sp>
          <p:nvSpPr>
            <p:cNvPr id="16" name="Text Box 16"/>
            <p:cNvSpPr txBox="1">
              <a:spLocks noChangeArrowheads="1"/>
            </p:cNvSpPr>
            <p:nvPr/>
          </p:nvSpPr>
          <p:spPr bwMode="auto">
            <a:xfrm>
              <a:off x="5088" y="3350"/>
              <a:ext cx="13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50000"/>
                </a:spcBef>
              </a:pPr>
              <a:r>
                <a:rPr lang="sr-Latn-CS" altLang="en-US" sz="1200">
                  <a:solidFill>
                    <a:srgbClr val="000066"/>
                  </a:solidFill>
                </a:rPr>
                <a:t>56</a:t>
              </a:r>
              <a:endParaRPr lang="en-US" altLang="en-US" sz="1200">
                <a:solidFill>
                  <a:srgbClr val="000066"/>
                </a:solidFill>
              </a:endParaRPr>
            </a:p>
          </p:txBody>
        </p:sp>
        <p:pic>
          <p:nvPicPr>
            <p:cNvPr id="17" name="Picture 18" descr="seeding volum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71" y="212"/>
              <a:ext cx="3124" cy="3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a:spLocks noChangeArrowheads="1"/>
            </p:cNvSpPr>
            <p:nvPr/>
          </p:nvSpPr>
          <p:spPr bwMode="auto">
            <a:xfrm>
              <a:off x="1968" y="213"/>
              <a:ext cx="3132" cy="3123"/>
            </a:xfrm>
            <a:prstGeom prst="rect">
              <a:avLst/>
            </a:prstGeom>
            <a:noFill/>
            <a:ln w="19050">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grpSp>
      <p:sp>
        <p:nvSpPr>
          <p:cNvPr id="19" name="Rectangle 8"/>
          <p:cNvSpPr>
            <a:spLocks noChangeArrowheads="1"/>
          </p:cNvSpPr>
          <p:nvPr/>
        </p:nvSpPr>
        <p:spPr bwMode="auto">
          <a:xfrm>
            <a:off x="1081087" y="6294437"/>
            <a:ext cx="6981825"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dirty="0">
                <a:latin typeface="Book Antiqua" panose="02040602050305030304" pitchFamily="18" charset="0"/>
              </a:rPr>
              <a:t>The shape of the seeding zone </a:t>
            </a:r>
            <a:r>
              <a:rPr lang="en-US" altLang="en-US" dirty="0" smtClean="0">
                <a:latin typeface="Book Antiqua" panose="02040602050305030304" pitchFamily="18" charset="0"/>
              </a:rPr>
              <a:t>depends on </a:t>
            </a:r>
            <a:r>
              <a:rPr lang="en-US" altLang="en-US" dirty="0">
                <a:latin typeface="Book Antiqua" panose="02040602050305030304" pitchFamily="18" charset="0"/>
              </a:rPr>
              <a:t>the seeding criteria.</a:t>
            </a:r>
          </a:p>
        </p:txBody>
      </p:sp>
      <p:pic>
        <p:nvPicPr>
          <p:cNvPr id="20"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44418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14</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3124200" y="955100"/>
            <a:ext cx="1505540" cy="584775"/>
          </a:xfrm>
          <a:prstGeom prst="rect">
            <a:avLst/>
          </a:prstGeom>
        </p:spPr>
        <p:txBody>
          <a:bodyPr wrap="none">
            <a:spAutoFit/>
          </a:bodyPr>
          <a:lstStyle/>
          <a:p>
            <a:r>
              <a:rPr lang="en-GB" sz="3200" b="1" dirty="0" smtClean="0">
                <a:solidFill>
                  <a:srgbClr val="419283"/>
                </a:solidFill>
                <a:latin typeface="Book Antiqua"/>
                <a:ea typeface="Calibri"/>
                <a:cs typeface="Times New Roman"/>
              </a:rPr>
              <a:t>HASIS</a:t>
            </a:r>
            <a:endParaRPr lang="sr-Latn-RS" sz="3200" b="1" dirty="0">
              <a:solidFill>
                <a:srgbClr val="419283"/>
              </a:solidFill>
              <a:latin typeface="Book Antiqua"/>
              <a:ea typeface="Calibri"/>
              <a:cs typeface="Times New Roman"/>
            </a:endParaRPr>
          </a:p>
        </p:txBody>
      </p:sp>
      <p:sp>
        <p:nvSpPr>
          <p:cNvPr id="20" name="Rectangle 3"/>
          <p:cNvSpPr txBox="1">
            <a:spLocks noChangeArrowheads="1"/>
          </p:cNvSpPr>
          <p:nvPr/>
        </p:nvSpPr>
        <p:spPr>
          <a:xfrm>
            <a:off x="457200" y="1828800"/>
            <a:ext cx="7693025" cy="37242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altLang="en-US" sz="2000" dirty="0" smtClean="0">
                <a:solidFill>
                  <a:srgbClr val="002060"/>
                </a:solidFill>
                <a:latin typeface="Book Antiqua" panose="02040602050305030304" pitchFamily="18" charset="0"/>
                <a:cs typeface="Times New Roman" panose="02020603050405020304" pitchFamily="18" charset="0"/>
              </a:rPr>
              <a:t>The main task of hail suppression system is efficient seeding of potentially hail containing clouds. The estimation whether the cloud is potentially hail containing or not is made by tracking the development of cloud systems. Three-dimensional Hail Suppression Information System (HASIS-3D), provides tracking and measurement of specific parameters of cloud systems. </a:t>
            </a:r>
          </a:p>
          <a:p>
            <a:pPr>
              <a:lnSpc>
                <a:spcPct val="90000"/>
              </a:lnSpc>
            </a:pPr>
            <a:endParaRPr lang="en-US" altLang="en-US" sz="2000" dirty="0">
              <a:solidFill>
                <a:srgbClr val="002060"/>
              </a:solidFill>
              <a:latin typeface="Book Antiqua" panose="02040602050305030304" pitchFamily="18" charset="0"/>
              <a:cs typeface="Times New Roman" panose="02020603050405020304" pitchFamily="18" charset="0"/>
            </a:endParaRPr>
          </a:p>
          <a:p>
            <a:pPr>
              <a:lnSpc>
                <a:spcPct val="90000"/>
              </a:lnSpc>
            </a:pPr>
            <a:r>
              <a:rPr lang="en-US" altLang="en-US" sz="2000" dirty="0" smtClean="0">
                <a:solidFill>
                  <a:srgbClr val="002060"/>
                </a:solidFill>
                <a:latin typeface="Book Antiqua" panose="02040602050305030304" pitchFamily="18" charset="0"/>
                <a:cs typeface="Times New Roman" panose="02020603050405020304" pitchFamily="18" charset="0"/>
              </a:rPr>
              <a:t>Cloud tracking is enabled by efficient visualization of radar data. The data being used by the system is acquired using meteorological radars and represents cloud reflectivity for electromagnetic waves. </a:t>
            </a:r>
          </a:p>
        </p:txBody>
      </p:sp>
      <p:pic>
        <p:nvPicPr>
          <p:cNvPr id="11" name="Picture 2" descr="eu_flag_co_funded_pos_[rgb]_right.jpg"/>
          <p:cNvPicPr>
            <a:picLocks noChangeAspect="1" noChangeArrowheads="1"/>
          </p:cNvPicPr>
          <p:nvPr/>
        </p:nvPicPr>
        <p:blipFill>
          <a:blip r:embed="rId4"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559633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15</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178084" y="927101"/>
            <a:ext cx="8965916" cy="584775"/>
          </a:xfrm>
          <a:prstGeom prst="rect">
            <a:avLst/>
          </a:prstGeom>
        </p:spPr>
        <p:txBody>
          <a:bodyPr wrap="none">
            <a:spAutoFit/>
          </a:bodyPr>
          <a:lstStyle/>
          <a:p>
            <a:r>
              <a:rPr lang="en-GB" sz="3200" b="1" dirty="0" smtClean="0">
                <a:solidFill>
                  <a:srgbClr val="419283"/>
                </a:solidFill>
                <a:latin typeface="Book Antiqua"/>
                <a:ea typeface="Calibri"/>
                <a:cs typeface="Times New Roman"/>
              </a:rPr>
              <a:t>HASIS </a:t>
            </a:r>
            <a:r>
              <a:rPr lang="en-GB" sz="3200" b="1" dirty="0">
                <a:solidFill>
                  <a:srgbClr val="419283"/>
                </a:solidFill>
                <a:latin typeface="Book Antiqua"/>
                <a:ea typeface="Calibri"/>
                <a:cs typeface="Times New Roman"/>
              </a:rPr>
              <a:t>- Hail Suppression Information System</a:t>
            </a:r>
            <a:endParaRPr lang="sr-Latn-RS" sz="3200" b="1" dirty="0">
              <a:solidFill>
                <a:srgbClr val="419283"/>
              </a:solidFill>
              <a:latin typeface="Book Antiqua"/>
              <a:ea typeface="Calibri"/>
              <a:cs typeface="Times New Roman"/>
            </a:endParaRPr>
          </a:p>
        </p:txBody>
      </p:sp>
      <p:grpSp>
        <p:nvGrpSpPr>
          <p:cNvPr id="13" name="Group 206"/>
          <p:cNvGrpSpPr>
            <a:grpSpLocks/>
          </p:cNvGrpSpPr>
          <p:nvPr/>
        </p:nvGrpSpPr>
        <p:grpSpPr bwMode="auto">
          <a:xfrm>
            <a:off x="1946564" y="2667000"/>
            <a:ext cx="5024438" cy="3529012"/>
            <a:chOff x="1234" y="1759"/>
            <a:chExt cx="2957" cy="2223"/>
          </a:xfrm>
        </p:grpSpPr>
        <p:sp>
          <p:nvSpPr>
            <p:cNvPr id="14" name="Freeform 6"/>
            <p:cNvSpPr>
              <a:spLocks/>
            </p:cNvSpPr>
            <p:nvPr/>
          </p:nvSpPr>
          <p:spPr bwMode="auto">
            <a:xfrm>
              <a:off x="1459" y="1911"/>
              <a:ext cx="2732" cy="10"/>
            </a:xfrm>
            <a:custGeom>
              <a:avLst/>
              <a:gdLst>
                <a:gd name="T0" fmla="*/ 2732 w 2732"/>
                <a:gd name="T1" fmla="*/ 4 h 10"/>
                <a:gd name="T2" fmla="*/ 2727 w 2732"/>
                <a:gd name="T3" fmla="*/ 0 h 10"/>
                <a:gd name="T4" fmla="*/ 0 w 2732"/>
                <a:gd name="T5" fmla="*/ 0 h 10"/>
                <a:gd name="T6" fmla="*/ 0 w 2732"/>
                <a:gd name="T7" fmla="*/ 10 h 10"/>
                <a:gd name="T8" fmla="*/ 2727 w 2732"/>
                <a:gd name="T9" fmla="*/ 10 h 10"/>
                <a:gd name="T10" fmla="*/ 2722 w 2732"/>
                <a:gd name="T11" fmla="*/ 4 h 10"/>
                <a:gd name="T12" fmla="*/ 2732 w 2732"/>
                <a:gd name="T13" fmla="*/ 4 h 10"/>
                <a:gd name="T14" fmla="*/ 2732 w 2732"/>
                <a:gd name="T15" fmla="*/ 0 h 10"/>
                <a:gd name="T16" fmla="*/ 2727 w 2732"/>
                <a:gd name="T17" fmla="*/ 0 h 10"/>
                <a:gd name="T18" fmla="*/ 2732 w 2732"/>
                <a:gd name="T19" fmla="*/ 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2"/>
                <a:gd name="T31" fmla="*/ 0 h 10"/>
                <a:gd name="T32" fmla="*/ 2732 w 273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2" h="10">
                  <a:moveTo>
                    <a:pt x="2732" y="4"/>
                  </a:moveTo>
                  <a:lnTo>
                    <a:pt x="2727" y="0"/>
                  </a:lnTo>
                  <a:lnTo>
                    <a:pt x="0" y="0"/>
                  </a:lnTo>
                  <a:lnTo>
                    <a:pt x="0" y="10"/>
                  </a:lnTo>
                  <a:lnTo>
                    <a:pt x="2727" y="10"/>
                  </a:lnTo>
                  <a:lnTo>
                    <a:pt x="2722" y="4"/>
                  </a:lnTo>
                  <a:lnTo>
                    <a:pt x="2732" y="4"/>
                  </a:lnTo>
                  <a:lnTo>
                    <a:pt x="2732" y="0"/>
                  </a:lnTo>
                  <a:lnTo>
                    <a:pt x="2727" y="0"/>
                  </a:lnTo>
                  <a:lnTo>
                    <a:pt x="2732"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 name="Freeform 7"/>
            <p:cNvSpPr>
              <a:spLocks/>
            </p:cNvSpPr>
            <p:nvPr/>
          </p:nvSpPr>
          <p:spPr bwMode="auto">
            <a:xfrm>
              <a:off x="4181" y="1915"/>
              <a:ext cx="10" cy="454"/>
            </a:xfrm>
            <a:custGeom>
              <a:avLst/>
              <a:gdLst>
                <a:gd name="T0" fmla="*/ 5 w 10"/>
                <a:gd name="T1" fmla="*/ 454 h 454"/>
                <a:gd name="T2" fmla="*/ 10 w 10"/>
                <a:gd name="T3" fmla="*/ 449 h 454"/>
                <a:gd name="T4" fmla="*/ 10 w 10"/>
                <a:gd name="T5" fmla="*/ 0 h 454"/>
                <a:gd name="T6" fmla="*/ 0 w 10"/>
                <a:gd name="T7" fmla="*/ 0 h 454"/>
                <a:gd name="T8" fmla="*/ 0 w 10"/>
                <a:gd name="T9" fmla="*/ 449 h 454"/>
                <a:gd name="T10" fmla="*/ 5 w 10"/>
                <a:gd name="T11" fmla="*/ 445 h 454"/>
                <a:gd name="T12" fmla="*/ 5 w 10"/>
                <a:gd name="T13" fmla="*/ 454 h 454"/>
                <a:gd name="T14" fmla="*/ 10 w 10"/>
                <a:gd name="T15" fmla="*/ 454 h 454"/>
                <a:gd name="T16" fmla="*/ 10 w 10"/>
                <a:gd name="T17" fmla="*/ 449 h 454"/>
                <a:gd name="T18" fmla="*/ 5 w 10"/>
                <a:gd name="T19" fmla="*/ 454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54"/>
                <a:gd name="T32" fmla="*/ 10 w 10"/>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54">
                  <a:moveTo>
                    <a:pt x="5" y="454"/>
                  </a:moveTo>
                  <a:lnTo>
                    <a:pt x="10" y="449"/>
                  </a:lnTo>
                  <a:lnTo>
                    <a:pt x="10" y="0"/>
                  </a:lnTo>
                  <a:lnTo>
                    <a:pt x="0" y="0"/>
                  </a:lnTo>
                  <a:lnTo>
                    <a:pt x="0" y="449"/>
                  </a:lnTo>
                  <a:lnTo>
                    <a:pt x="5" y="445"/>
                  </a:lnTo>
                  <a:lnTo>
                    <a:pt x="5" y="454"/>
                  </a:lnTo>
                  <a:lnTo>
                    <a:pt x="10" y="454"/>
                  </a:lnTo>
                  <a:lnTo>
                    <a:pt x="10" y="449"/>
                  </a:lnTo>
                  <a:lnTo>
                    <a:pt x="5" y="4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 name="Freeform 8"/>
            <p:cNvSpPr>
              <a:spLocks/>
            </p:cNvSpPr>
            <p:nvPr/>
          </p:nvSpPr>
          <p:spPr bwMode="auto">
            <a:xfrm>
              <a:off x="1455" y="2360"/>
              <a:ext cx="2731" cy="9"/>
            </a:xfrm>
            <a:custGeom>
              <a:avLst/>
              <a:gdLst>
                <a:gd name="T0" fmla="*/ 0 w 2731"/>
                <a:gd name="T1" fmla="*/ 4 h 9"/>
                <a:gd name="T2" fmla="*/ 4 w 2731"/>
                <a:gd name="T3" fmla="*/ 9 h 9"/>
                <a:gd name="T4" fmla="*/ 2731 w 2731"/>
                <a:gd name="T5" fmla="*/ 9 h 9"/>
                <a:gd name="T6" fmla="*/ 2731 w 2731"/>
                <a:gd name="T7" fmla="*/ 0 h 9"/>
                <a:gd name="T8" fmla="*/ 4 w 2731"/>
                <a:gd name="T9" fmla="*/ 0 h 9"/>
                <a:gd name="T10" fmla="*/ 10 w 2731"/>
                <a:gd name="T11" fmla="*/ 4 h 9"/>
                <a:gd name="T12" fmla="*/ 0 w 2731"/>
                <a:gd name="T13" fmla="*/ 4 h 9"/>
                <a:gd name="T14" fmla="*/ 0 w 2731"/>
                <a:gd name="T15" fmla="*/ 9 h 9"/>
                <a:gd name="T16" fmla="*/ 4 w 2731"/>
                <a:gd name="T17" fmla="*/ 9 h 9"/>
                <a:gd name="T18" fmla="*/ 0 w 2731"/>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1"/>
                <a:gd name="T31" fmla="*/ 0 h 9"/>
                <a:gd name="T32" fmla="*/ 2731 w 273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1" h="9">
                  <a:moveTo>
                    <a:pt x="0" y="4"/>
                  </a:moveTo>
                  <a:lnTo>
                    <a:pt x="4" y="9"/>
                  </a:lnTo>
                  <a:lnTo>
                    <a:pt x="2731" y="9"/>
                  </a:lnTo>
                  <a:lnTo>
                    <a:pt x="2731" y="0"/>
                  </a:lnTo>
                  <a:lnTo>
                    <a:pt x="4" y="0"/>
                  </a:lnTo>
                  <a:lnTo>
                    <a:pt x="10" y="4"/>
                  </a:lnTo>
                  <a:lnTo>
                    <a:pt x="0" y="4"/>
                  </a:lnTo>
                  <a:lnTo>
                    <a:pt x="0" y="9"/>
                  </a:lnTo>
                  <a:lnTo>
                    <a:pt x="4" y="9"/>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7" name="Freeform 9"/>
            <p:cNvSpPr>
              <a:spLocks/>
            </p:cNvSpPr>
            <p:nvPr/>
          </p:nvSpPr>
          <p:spPr bwMode="auto">
            <a:xfrm>
              <a:off x="1455" y="1911"/>
              <a:ext cx="10" cy="453"/>
            </a:xfrm>
            <a:custGeom>
              <a:avLst/>
              <a:gdLst>
                <a:gd name="T0" fmla="*/ 4 w 10"/>
                <a:gd name="T1" fmla="*/ 0 h 453"/>
                <a:gd name="T2" fmla="*/ 0 w 10"/>
                <a:gd name="T3" fmla="*/ 4 h 453"/>
                <a:gd name="T4" fmla="*/ 0 w 10"/>
                <a:gd name="T5" fmla="*/ 453 h 453"/>
                <a:gd name="T6" fmla="*/ 10 w 10"/>
                <a:gd name="T7" fmla="*/ 453 h 453"/>
                <a:gd name="T8" fmla="*/ 10 w 10"/>
                <a:gd name="T9" fmla="*/ 4 h 453"/>
                <a:gd name="T10" fmla="*/ 4 w 10"/>
                <a:gd name="T11" fmla="*/ 10 h 453"/>
                <a:gd name="T12" fmla="*/ 4 w 10"/>
                <a:gd name="T13" fmla="*/ 0 h 453"/>
                <a:gd name="T14" fmla="*/ 0 w 10"/>
                <a:gd name="T15" fmla="*/ 0 h 453"/>
                <a:gd name="T16" fmla="*/ 0 w 10"/>
                <a:gd name="T17" fmla="*/ 4 h 453"/>
                <a:gd name="T18" fmla="*/ 4 w 10"/>
                <a:gd name="T19" fmla="*/ 0 h 4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53"/>
                <a:gd name="T32" fmla="*/ 10 w 10"/>
                <a:gd name="T33" fmla="*/ 453 h 4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53">
                  <a:moveTo>
                    <a:pt x="4" y="0"/>
                  </a:moveTo>
                  <a:lnTo>
                    <a:pt x="0" y="4"/>
                  </a:lnTo>
                  <a:lnTo>
                    <a:pt x="0" y="453"/>
                  </a:lnTo>
                  <a:lnTo>
                    <a:pt x="10" y="453"/>
                  </a:lnTo>
                  <a:lnTo>
                    <a:pt x="10" y="4"/>
                  </a:lnTo>
                  <a:lnTo>
                    <a:pt x="4" y="10"/>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 name="Rectangle 10"/>
            <p:cNvSpPr>
              <a:spLocks noChangeArrowheads="1"/>
            </p:cNvSpPr>
            <p:nvPr/>
          </p:nvSpPr>
          <p:spPr bwMode="auto">
            <a:xfrm>
              <a:off x="2048" y="1934"/>
              <a:ext cx="232"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Symbol" panose="05050102010706020507" pitchFamily="18" charset="2"/>
                </a:rPr>
                <a:t>·</a:t>
              </a:r>
              <a:endParaRPr lang="en-US" altLang="en-US"/>
            </a:p>
          </p:txBody>
        </p:sp>
        <p:sp>
          <p:nvSpPr>
            <p:cNvPr id="19" name="Rectangle 11"/>
            <p:cNvSpPr>
              <a:spLocks noChangeArrowheads="1"/>
            </p:cNvSpPr>
            <p:nvPr/>
          </p:nvSpPr>
          <p:spPr bwMode="auto">
            <a:xfrm>
              <a:off x="2048" y="2026"/>
              <a:ext cx="232"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Symbol" panose="05050102010706020507" pitchFamily="18" charset="2"/>
                </a:rPr>
                <a:t>·</a:t>
              </a:r>
              <a:endParaRPr lang="en-US" altLang="en-US"/>
            </a:p>
          </p:txBody>
        </p:sp>
        <p:sp>
          <p:nvSpPr>
            <p:cNvPr id="21" name="Rectangle 12"/>
            <p:cNvSpPr>
              <a:spLocks noChangeArrowheads="1"/>
            </p:cNvSpPr>
            <p:nvPr/>
          </p:nvSpPr>
          <p:spPr bwMode="auto">
            <a:xfrm>
              <a:off x="2131" y="1942"/>
              <a:ext cx="1368"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dirty="0">
                  <a:solidFill>
                    <a:srgbClr val="000000"/>
                  </a:solidFill>
                  <a:latin typeface="Times New Roman" panose="02020603050405020304" pitchFamily="18" charset="0"/>
                </a:rPr>
                <a:t>CLOUD MONITORING &amp; TRACKING   </a:t>
              </a:r>
              <a:endParaRPr lang="en-US" altLang="en-US" dirty="0"/>
            </a:p>
          </p:txBody>
        </p:sp>
        <p:sp>
          <p:nvSpPr>
            <p:cNvPr id="22" name="Rectangle 13"/>
            <p:cNvSpPr>
              <a:spLocks noChangeArrowheads="1"/>
            </p:cNvSpPr>
            <p:nvPr/>
          </p:nvSpPr>
          <p:spPr bwMode="auto">
            <a:xfrm>
              <a:off x="2131" y="2034"/>
              <a:ext cx="2029"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Times New Roman" panose="02020603050405020304" pitchFamily="18" charset="0"/>
                </a:rPr>
                <a:t>CLOUD PARAMETER EXTRACTION &amp; HAIL PROBABILITY </a:t>
              </a:r>
              <a:endParaRPr lang="en-US" altLang="en-US"/>
            </a:p>
          </p:txBody>
        </p:sp>
        <p:sp>
          <p:nvSpPr>
            <p:cNvPr id="23" name="Rectangle 14"/>
            <p:cNvSpPr>
              <a:spLocks noChangeArrowheads="1"/>
            </p:cNvSpPr>
            <p:nvPr/>
          </p:nvSpPr>
          <p:spPr bwMode="auto">
            <a:xfrm>
              <a:off x="2131" y="2116"/>
              <a:ext cx="61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Times New Roman" panose="02020603050405020304" pitchFamily="18" charset="0"/>
                </a:rPr>
                <a:t>ESTIMATION</a:t>
              </a:r>
              <a:endParaRPr lang="en-US" altLang="en-US"/>
            </a:p>
          </p:txBody>
        </p:sp>
        <p:sp>
          <p:nvSpPr>
            <p:cNvPr id="24" name="Rectangle 15"/>
            <p:cNvSpPr>
              <a:spLocks noChangeArrowheads="1"/>
            </p:cNvSpPr>
            <p:nvPr/>
          </p:nvSpPr>
          <p:spPr bwMode="auto">
            <a:xfrm>
              <a:off x="1450" y="1828"/>
              <a:ext cx="985"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b="1">
                  <a:solidFill>
                    <a:srgbClr val="000000"/>
                  </a:solidFill>
                  <a:latin typeface="Times New Roman" panose="02020603050405020304" pitchFamily="18" charset="0"/>
                </a:rPr>
                <a:t>RADAR WORKSTATION</a:t>
              </a:r>
              <a:endParaRPr lang="en-US" altLang="en-US"/>
            </a:p>
          </p:txBody>
        </p:sp>
        <p:sp>
          <p:nvSpPr>
            <p:cNvPr id="25" name="Freeform 16"/>
            <p:cNvSpPr>
              <a:spLocks/>
            </p:cNvSpPr>
            <p:nvPr/>
          </p:nvSpPr>
          <p:spPr bwMode="auto">
            <a:xfrm>
              <a:off x="1459" y="2530"/>
              <a:ext cx="2732" cy="8"/>
            </a:xfrm>
            <a:custGeom>
              <a:avLst/>
              <a:gdLst>
                <a:gd name="T0" fmla="*/ 2732 w 2732"/>
                <a:gd name="T1" fmla="*/ 4 h 8"/>
                <a:gd name="T2" fmla="*/ 2727 w 2732"/>
                <a:gd name="T3" fmla="*/ 0 h 8"/>
                <a:gd name="T4" fmla="*/ 0 w 2732"/>
                <a:gd name="T5" fmla="*/ 0 h 8"/>
                <a:gd name="T6" fmla="*/ 0 w 2732"/>
                <a:gd name="T7" fmla="*/ 8 h 8"/>
                <a:gd name="T8" fmla="*/ 2727 w 2732"/>
                <a:gd name="T9" fmla="*/ 8 h 8"/>
                <a:gd name="T10" fmla="*/ 2722 w 2732"/>
                <a:gd name="T11" fmla="*/ 4 h 8"/>
                <a:gd name="T12" fmla="*/ 2732 w 2732"/>
                <a:gd name="T13" fmla="*/ 4 h 8"/>
                <a:gd name="T14" fmla="*/ 2732 w 2732"/>
                <a:gd name="T15" fmla="*/ 0 h 8"/>
                <a:gd name="T16" fmla="*/ 2727 w 2732"/>
                <a:gd name="T17" fmla="*/ 0 h 8"/>
                <a:gd name="T18" fmla="*/ 2732 w 2732"/>
                <a:gd name="T19" fmla="*/ 4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2"/>
                <a:gd name="T31" fmla="*/ 0 h 8"/>
                <a:gd name="T32" fmla="*/ 2732 w 273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2" h="8">
                  <a:moveTo>
                    <a:pt x="2732" y="4"/>
                  </a:moveTo>
                  <a:lnTo>
                    <a:pt x="2727" y="0"/>
                  </a:lnTo>
                  <a:lnTo>
                    <a:pt x="0" y="0"/>
                  </a:lnTo>
                  <a:lnTo>
                    <a:pt x="0" y="8"/>
                  </a:lnTo>
                  <a:lnTo>
                    <a:pt x="2727" y="8"/>
                  </a:lnTo>
                  <a:lnTo>
                    <a:pt x="2722" y="4"/>
                  </a:lnTo>
                  <a:lnTo>
                    <a:pt x="2732" y="4"/>
                  </a:lnTo>
                  <a:lnTo>
                    <a:pt x="2732" y="0"/>
                  </a:lnTo>
                  <a:lnTo>
                    <a:pt x="2727" y="0"/>
                  </a:lnTo>
                  <a:lnTo>
                    <a:pt x="2732"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 name="Freeform 17"/>
            <p:cNvSpPr>
              <a:spLocks/>
            </p:cNvSpPr>
            <p:nvPr/>
          </p:nvSpPr>
          <p:spPr bwMode="auto">
            <a:xfrm>
              <a:off x="4181" y="2534"/>
              <a:ext cx="10" cy="471"/>
            </a:xfrm>
            <a:custGeom>
              <a:avLst/>
              <a:gdLst>
                <a:gd name="T0" fmla="*/ 5 w 10"/>
                <a:gd name="T1" fmla="*/ 471 h 471"/>
                <a:gd name="T2" fmla="*/ 10 w 10"/>
                <a:gd name="T3" fmla="*/ 467 h 471"/>
                <a:gd name="T4" fmla="*/ 10 w 10"/>
                <a:gd name="T5" fmla="*/ 0 h 471"/>
                <a:gd name="T6" fmla="*/ 0 w 10"/>
                <a:gd name="T7" fmla="*/ 0 h 471"/>
                <a:gd name="T8" fmla="*/ 0 w 10"/>
                <a:gd name="T9" fmla="*/ 467 h 471"/>
                <a:gd name="T10" fmla="*/ 5 w 10"/>
                <a:gd name="T11" fmla="*/ 461 h 471"/>
                <a:gd name="T12" fmla="*/ 5 w 10"/>
                <a:gd name="T13" fmla="*/ 471 h 471"/>
                <a:gd name="T14" fmla="*/ 10 w 10"/>
                <a:gd name="T15" fmla="*/ 471 h 471"/>
                <a:gd name="T16" fmla="*/ 10 w 10"/>
                <a:gd name="T17" fmla="*/ 467 h 471"/>
                <a:gd name="T18" fmla="*/ 5 w 10"/>
                <a:gd name="T19" fmla="*/ 471 h 4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71"/>
                <a:gd name="T32" fmla="*/ 10 w 10"/>
                <a:gd name="T33" fmla="*/ 471 h 4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71">
                  <a:moveTo>
                    <a:pt x="5" y="471"/>
                  </a:moveTo>
                  <a:lnTo>
                    <a:pt x="10" y="467"/>
                  </a:lnTo>
                  <a:lnTo>
                    <a:pt x="10" y="0"/>
                  </a:lnTo>
                  <a:lnTo>
                    <a:pt x="0" y="0"/>
                  </a:lnTo>
                  <a:lnTo>
                    <a:pt x="0" y="467"/>
                  </a:lnTo>
                  <a:lnTo>
                    <a:pt x="5" y="461"/>
                  </a:lnTo>
                  <a:lnTo>
                    <a:pt x="5" y="471"/>
                  </a:lnTo>
                  <a:lnTo>
                    <a:pt x="10" y="471"/>
                  </a:lnTo>
                  <a:lnTo>
                    <a:pt x="10" y="467"/>
                  </a:lnTo>
                  <a:lnTo>
                    <a:pt x="5" y="4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 name="Freeform 18"/>
            <p:cNvSpPr>
              <a:spLocks/>
            </p:cNvSpPr>
            <p:nvPr/>
          </p:nvSpPr>
          <p:spPr bwMode="auto">
            <a:xfrm>
              <a:off x="1455" y="2995"/>
              <a:ext cx="2731" cy="10"/>
            </a:xfrm>
            <a:custGeom>
              <a:avLst/>
              <a:gdLst>
                <a:gd name="T0" fmla="*/ 0 w 2731"/>
                <a:gd name="T1" fmla="*/ 6 h 10"/>
                <a:gd name="T2" fmla="*/ 4 w 2731"/>
                <a:gd name="T3" fmla="*/ 10 h 10"/>
                <a:gd name="T4" fmla="*/ 2731 w 2731"/>
                <a:gd name="T5" fmla="*/ 10 h 10"/>
                <a:gd name="T6" fmla="*/ 2731 w 2731"/>
                <a:gd name="T7" fmla="*/ 0 h 10"/>
                <a:gd name="T8" fmla="*/ 4 w 2731"/>
                <a:gd name="T9" fmla="*/ 0 h 10"/>
                <a:gd name="T10" fmla="*/ 10 w 2731"/>
                <a:gd name="T11" fmla="*/ 6 h 10"/>
                <a:gd name="T12" fmla="*/ 0 w 2731"/>
                <a:gd name="T13" fmla="*/ 6 h 10"/>
                <a:gd name="T14" fmla="*/ 0 w 2731"/>
                <a:gd name="T15" fmla="*/ 10 h 10"/>
                <a:gd name="T16" fmla="*/ 4 w 2731"/>
                <a:gd name="T17" fmla="*/ 10 h 10"/>
                <a:gd name="T18" fmla="*/ 0 w 2731"/>
                <a:gd name="T19" fmla="*/ 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1"/>
                <a:gd name="T31" fmla="*/ 0 h 10"/>
                <a:gd name="T32" fmla="*/ 2731 w 2731"/>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1" h="10">
                  <a:moveTo>
                    <a:pt x="0" y="6"/>
                  </a:moveTo>
                  <a:lnTo>
                    <a:pt x="4" y="10"/>
                  </a:lnTo>
                  <a:lnTo>
                    <a:pt x="2731" y="10"/>
                  </a:lnTo>
                  <a:lnTo>
                    <a:pt x="2731" y="0"/>
                  </a:lnTo>
                  <a:lnTo>
                    <a:pt x="4" y="0"/>
                  </a:lnTo>
                  <a:lnTo>
                    <a:pt x="10" y="6"/>
                  </a:lnTo>
                  <a:lnTo>
                    <a:pt x="0" y="6"/>
                  </a:lnTo>
                  <a:lnTo>
                    <a:pt x="0" y="10"/>
                  </a:lnTo>
                  <a:lnTo>
                    <a:pt x="4" y="10"/>
                  </a:lnTo>
                  <a:lnTo>
                    <a:pt x="0"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8" name="Freeform 19"/>
            <p:cNvSpPr>
              <a:spLocks/>
            </p:cNvSpPr>
            <p:nvPr/>
          </p:nvSpPr>
          <p:spPr bwMode="auto">
            <a:xfrm>
              <a:off x="1455" y="2530"/>
              <a:ext cx="10" cy="471"/>
            </a:xfrm>
            <a:custGeom>
              <a:avLst/>
              <a:gdLst>
                <a:gd name="T0" fmla="*/ 4 w 10"/>
                <a:gd name="T1" fmla="*/ 0 h 471"/>
                <a:gd name="T2" fmla="*/ 0 w 10"/>
                <a:gd name="T3" fmla="*/ 4 h 471"/>
                <a:gd name="T4" fmla="*/ 0 w 10"/>
                <a:gd name="T5" fmla="*/ 471 h 471"/>
                <a:gd name="T6" fmla="*/ 10 w 10"/>
                <a:gd name="T7" fmla="*/ 471 h 471"/>
                <a:gd name="T8" fmla="*/ 10 w 10"/>
                <a:gd name="T9" fmla="*/ 4 h 471"/>
                <a:gd name="T10" fmla="*/ 4 w 10"/>
                <a:gd name="T11" fmla="*/ 8 h 471"/>
                <a:gd name="T12" fmla="*/ 4 w 10"/>
                <a:gd name="T13" fmla="*/ 0 h 471"/>
                <a:gd name="T14" fmla="*/ 0 w 10"/>
                <a:gd name="T15" fmla="*/ 0 h 471"/>
                <a:gd name="T16" fmla="*/ 0 w 10"/>
                <a:gd name="T17" fmla="*/ 4 h 471"/>
                <a:gd name="T18" fmla="*/ 4 w 10"/>
                <a:gd name="T19" fmla="*/ 0 h 4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71"/>
                <a:gd name="T32" fmla="*/ 10 w 10"/>
                <a:gd name="T33" fmla="*/ 471 h 4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71">
                  <a:moveTo>
                    <a:pt x="4" y="0"/>
                  </a:moveTo>
                  <a:lnTo>
                    <a:pt x="0" y="4"/>
                  </a:lnTo>
                  <a:lnTo>
                    <a:pt x="0" y="471"/>
                  </a:lnTo>
                  <a:lnTo>
                    <a:pt x="10" y="471"/>
                  </a:lnTo>
                  <a:lnTo>
                    <a:pt x="10" y="4"/>
                  </a:lnTo>
                  <a:lnTo>
                    <a:pt x="4" y="8"/>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9" name="Rectangle 20"/>
            <p:cNvSpPr>
              <a:spLocks noChangeArrowheads="1"/>
            </p:cNvSpPr>
            <p:nvPr/>
          </p:nvSpPr>
          <p:spPr bwMode="auto">
            <a:xfrm>
              <a:off x="1974" y="2557"/>
              <a:ext cx="23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Symbol" panose="05050102010706020507" pitchFamily="18" charset="2"/>
                </a:rPr>
                <a:t>·</a:t>
              </a:r>
              <a:endParaRPr lang="en-US" altLang="en-US"/>
            </a:p>
          </p:txBody>
        </p:sp>
        <p:sp>
          <p:nvSpPr>
            <p:cNvPr id="30" name="Rectangle 21"/>
            <p:cNvSpPr>
              <a:spLocks noChangeArrowheads="1"/>
            </p:cNvSpPr>
            <p:nvPr/>
          </p:nvSpPr>
          <p:spPr bwMode="auto">
            <a:xfrm>
              <a:off x="1974" y="2648"/>
              <a:ext cx="23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Symbol" panose="05050102010706020507" pitchFamily="18" charset="2"/>
                </a:rPr>
                <a:t>·</a:t>
              </a:r>
              <a:endParaRPr lang="en-US" altLang="en-US"/>
            </a:p>
          </p:txBody>
        </p:sp>
        <p:sp>
          <p:nvSpPr>
            <p:cNvPr id="31" name="Rectangle 22"/>
            <p:cNvSpPr>
              <a:spLocks noChangeArrowheads="1"/>
            </p:cNvSpPr>
            <p:nvPr/>
          </p:nvSpPr>
          <p:spPr bwMode="auto">
            <a:xfrm>
              <a:off x="1974" y="2739"/>
              <a:ext cx="23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Symbol" panose="05050102010706020507" pitchFamily="18" charset="2"/>
                </a:rPr>
                <a:t>·</a:t>
              </a:r>
              <a:endParaRPr lang="en-US" altLang="en-US"/>
            </a:p>
          </p:txBody>
        </p:sp>
        <p:sp>
          <p:nvSpPr>
            <p:cNvPr id="32" name="Rectangle 23"/>
            <p:cNvSpPr>
              <a:spLocks noChangeArrowheads="1"/>
            </p:cNvSpPr>
            <p:nvPr/>
          </p:nvSpPr>
          <p:spPr bwMode="auto">
            <a:xfrm>
              <a:off x="1974" y="2831"/>
              <a:ext cx="23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Symbol" panose="05050102010706020507" pitchFamily="18" charset="2"/>
                </a:rPr>
                <a:t>·</a:t>
              </a:r>
              <a:endParaRPr lang="en-US" altLang="en-US"/>
            </a:p>
          </p:txBody>
        </p:sp>
        <p:sp>
          <p:nvSpPr>
            <p:cNvPr id="33" name="Rectangle 24"/>
            <p:cNvSpPr>
              <a:spLocks noChangeArrowheads="1"/>
            </p:cNvSpPr>
            <p:nvPr/>
          </p:nvSpPr>
          <p:spPr bwMode="auto">
            <a:xfrm>
              <a:off x="2058" y="2565"/>
              <a:ext cx="705"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Times New Roman" panose="02020603050405020304" pitchFamily="18" charset="0"/>
                </a:rPr>
                <a:t>GIS FUNCTIONS</a:t>
              </a:r>
              <a:endParaRPr lang="en-US" altLang="en-US"/>
            </a:p>
          </p:txBody>
        </p:sp>
        <p:sp>
          <p:nvSpPr>
            <p:cNvPr id="34" name="Rectangle 25"/>
            <p:cNvSpPr>
              <a:spLocks noChangeArrowheads="1"/>
            </p:cNvSpPr>
            <p:nvPr/>
          </p:nvSpPr>
          <p:spPr bwMode="auto">
            <a:xfrm>
              <a:off x="2058" y="2656"/>
              <a:ext cx="18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Times New Roman" panose="02020603050405020304" pitchFamily="18" charset="0"/>
                </a:rPr>
                <a:t>ROCKET LAUNCHING PARAMETERS CALCULATION</a:t>
              </a:r>
              <a:endParaRPr lang="en-US" altLang="en-US"/>
            </a:p>
          </p:txBody>
        </p:sp>
        <p:sp>
          <p:nvSpPr>
            <p:cNvPr id="35" name="Rectangle 26"/>
            <p:cNvSpPr>
              <a:spLocks noChangeArrowheads="1"/>
            </p:cNvSpPr>
            <p:nvPr/>
          </p:nvSpPr>
          <p:spPr bwMode="auto">
            <a:xfrm>
              <a:off x="2058" y="2747"/>
              <a:ext cx="1581"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Times New Roman" panose="02020603050405020304" pitchFamily="18" charset="0"/>
                </a:rPr>
                <a:t>COORDINATION WITH  COMMAND CENTER</a:t>
              </a:r>
              <a:endParaRPr lang="en-US" altLang="en-US"/>
            </a:p>
          </p:txBody>
        </p:sp>
        <p:sp>
          <p:nvSpPr>
            <p:cNvPr id="36" name="Rectangle 27"/>
            <p:cNvSpPr>
              <a:spLocks noChangeArrowheads="1"/>
            </p:cNvSpPr>
            <p:nvPr/>
          </p:nvSpPr>
          <p:spPr bwMode="auto">
            <a:xfrm>
              <a:off x="2058" y="2839"/>
              <a:ext cx="1529"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Times New Roman" panose="02020603050405020304" pitchFamily="18" charset="0"/>
                </a:rPr>
                <a:t>SPATIO-TEMPORAL DATA MANAGEMENT</a:t>
              </a:r>
              <a:endParaRPr lang="en-US" altLang="en-US"/>
            </a:p>
          </p:txBody>
        </p:sp>
        <p:sp>
          <p:nvSpPr>
            <p:cNvPr id="37" name="Rectangle 28"/>
            <p:cNvSpPr>
              <a:spLocks noChangeArrowheads="1"/>
            </p:cNvSpPr>
            <p:nvPr/>
          </p:nvSpPr>
          <p:spPr bwMode="auto">
            <a:xfrm>
              <a:off x="1459" y="2440"/>
              <a:ext cx="858"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b="1">
                  <a:solidFill>
                    <a:srgbClr val="000000"/>
                  </a:solidFill>
                  <a:latin typeface="Times New Roman" panose="02020603050405020304" pitchFamily="18" charset="0"/>
                </a:rPr>
                <a:t>GIS WORKSTATION</a:t>
              </a:r>
              <a:endParaRPr lang="en-US" altLang="en-US"/>
            </a:p>
          </p:txBody>
        </p:sp>
        <p:sp>
          <p:nvSpPr>
            <p:cNvPr id="38" name="Freeform 29"/>
            <p:cNvSpPr>
              <a:spLocks/>
            </p:cNvSpPr>
            <p:nvPr/>
          </p:nvSpPr>
          <p:spPr bwMode="auto">
            <a:xfrm>
              <a:off x="1459" y="3155"/>
              <a:ext cx="2732" cy="9"/>
            </a:xfrm>
            <a:custGeom>
              <a:avLst/>
              <a:gdLst>
                <a:gd name="T0" fmla="*/ 2732 w 2732"/>
                <a:gd name="T1" fmla="*/ 4 h 9"/>
                <a:gd name="T2" fmla="*/ 2727 w 2732"/>
                <a:gd name="T3" fmla="*/ 0 h 9"/>
                <a:gd name="T4" fmla="*/ 0 w 2732"/>
                <a:gd name="T5" fmla="*/ 0 h 9"/>
                <a:gd name="T6" fmla="*/ 0 w 2732"/>
                <a:gd name="T7" fmla="*/ 9 h 9"/>
                <a:gd name="T8" fmla="*/ 2727 w 2732"/>
                <a:gd name="T9" fmla="*/ 9 h 9"/>
                <a:gd name="T10" fmla="*/ 2722 w 2732"/>
                <a:gd name="T11" fmla="*/ 4 h 9"/>
                <a:gd name="T12" fmla="*/ 2732 w 2732"/>
                <a:gd name="T13" fmla="*/ 4 h 9"/>
                <a:gd name="T14" fmla="*/ 2732 w 2732"/>
                <a:gd name="T15" fmla="*/ 0 h 9"/>
                <a:gd name="T16" fmla="*/ 2727 w 2732"/>
                <a:gd name="T17" fmla="*/ 0 h 9"/>
                <a:gd name="T18" fmla="*/ 2732 w 2732"/>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2"/>
                <a:gd name="T31" fmla="*/ 0 h 9"/>
                <a:gd name="T32" fmla="*/ 2732 w 2732"/>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2" h="9">
                  <a:moveTo>
                    <a:pt x="2732" y="4"/>
                  </a:moveTo>
                  <a:lnTo>
                    <a:pt x="2727" y="0"/>
                  </a:lnTo>
                  <a:lnTo>
                    <a:pt x="0" y="0"/>
                  </a:lnTo>
                  <a:lnTo>
                    <a:pt x="0" y="9"/>
                  </a:lnTo>
                  <a:lnTo>
                    <a:pt x="2727" y="9"/>
                  </a:lnTo>
                  <a:lnTo>
                    <a:pt x="2722" y="4"/>
                  </a:lnTo>
                  <a:lnTo>
                    <a:pt x="2732" y="4"/>
                  </a:lnTo>
                  <a:lnTo>
                    <a:pt x="2732" y="0"/>
                  </a:lnTo>
                  <a:lnTo>
                    <a:pt x="2727" y="0"/>
                  </a:lnTo>
                  <a:lnTo>
                    <a:pt x="2732"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39" name="Freeform 30"/>
            <p:cNvSpPr>
              <a:spLocks/>
            </p:cNvSpPr>
            <p:nvPr/>
          </p:nvSpPr>
          <p:spPr bwMode="auto">
            <a:xfrm>
              <a:off x="4181" y="3159"/>
              <a:ext cx="10" cy="383"/>
            </a:xfrm>
            <a:custGeom>
              <a:avLst/>
              <a:gdLst>
                <a:gd name="T0" fmla="*/ 5 w 10"/>
                <a:gd name="T1" fmla="*/ 383 h 383"/>
                <a:gd name="T2" fmla="*/ 10 w 10"/>
                <a:gd name="T3" fmla="*/ 379 h 383"/>
                <a:gd name="T4" fmla="*/ 10 w 10"/>
                <a:gd name="T5" fmla="*/ 0 h 383"/>
                <a:gd name="T6" fmla="*/ 0 w 10"/>
                <a:gd name="T7" fmla="*/ 0 h 383"/>
                <a:gd name="T8" fmla="*/ 0 w 10"/>
                <a:gd name="T9" fmla="*/ 379 h 383"/>
                <a:gd name="T10" fmla="*/ 5 w 10"/>
                <a:gd name="T11" fmla="*/ 374 h 383"/>
                <a:gd name="T12" fmla="*/ 5 w 10"/>
                <a:gd name="T13" fmla="*/ 383 h 383"/>
                <a:gd name="T14" fmla="*/ 10 w 10"/>
                <a:gd name="T15" fmla="*/ 383 h 383"/>
                <a:gd name="T16" fmla="*/ 10 w 10"/>
                <a:gd name="T17" fmla="*/ 379 h 383"/>
                <a:gd name="T18" fmla="*/ 5 w 10"/>
                <a:gd name="T19" fmla="*/ 383 h 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383"/>
                <a:gd name="T32" fmla="*/ 10 w 10"/>
                <a:gd name="T33" fmla="*/ 383 h 3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383">
                  <a:moveTo>
                    <a:pt x="5" y="383"/>
                  </a:moveTo>
                  <a:lnTo>
                    <a:pt x="10" y="379"/>
                  </a:lnTo>
                  <a:lnTo>
                    <a:pt x="10" y="0"/>
                  </a:lnTo>
                  <a:lnTo>
                    <a:pt x="0" y="0"/>
                  </a:lnTo>
                  <a:lnTo>
                    <a:pt x="0" y="379"/>
                  </a:lnTo>
                  <a:lnTo>
                    <a:pt x="5" y="374"/>
                  </a:lnTo>
                  <a:lnTo>
                    <a:pt x="5" y="383"/>
                  </a:lnTo>
                  <a:lnTo>
                    <a:pt x="10" y="383"/>
                  </a:lnTo>
                  <a:lnTo>
                    <a:pt x="10" y="379"/>
                  </a:lnTo>
                  <a:lnTo>
                    <a:pt x="5" y="38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40" name="Freeform 31"/>
            <p:cNvSpPr>
              <a:spLocks/>
            </p:cNvSpPr>
            <p:nvPr/>
          </p:nvSpPr>
          <p:spPr bwMode="auto">
            <a:xfrm>
              <a:off x="1455" y="3533"/>
              <a:ext cx="2731" cy="9"/>
            </a:xfrm>
            <a:custGeom>
              <a:avLst/>
              <a:gdLst>
                <a:gd name="T0" fmla="*/ 0 w 2731"/>
                <a:gd name="T1" fmla="*/ 5 h 9"/>
                <a:gd name="T2" fmla="*/ 4 w 2731"/>
                <a:gd name="T3" fmla="*/ 9 h 9"/>
                <a:gd name="T4" fmla="*/ 2731 w 2731"/>
                <a:gd name="T5" fmla="*/ 9 h 9"/>
                <a:gd name="T6" fmla="*/ 2731 w 2731"/>
                <a:gd name="T7" fmla="*/ 0 h 9"/>
                <a:gd name="T8" fmla="*/ 4 w 2731"/>
                <a:gd name="T9" fmla="*/ 0 h 9"/>
                <a:gd name="T10" fmla="*/ 10 w 2731"/>
                <a:gd name="T11" fmla="*/ 5 h 9"/>
                <a:gd name="T12" fmla="*/ 0 w 2731"/>
                <a:gd name="T13" fmla="*/ 5 h 9"/>
                <a:gd name="T14" fmla="*/ 0 w 2731"/>
                <a:gd name="T15" fmla="*/ 9 h 9"/>
                <a:gd name="T16" fmla="*/ 4 w 2731"/>
                <a:gd name="T17" fmla="*/ 9 h 9"/>
                <a:gd name="T18" fmla="*/ 0 w 2731"/>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1"/>
                <a:gd name="T31" fmla="*/ 0 h 9"/>
                <a:gd name="T32" fmla="*/ 2731 w 273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1" h="9">
                  <a:moveTo>
                    <a:pt x="0" y="5"/>
                  </a:moveTo>
                  <a:lnTo>
                    <a:pt x="4" y="9"/>
                  </a:lnTo>
                  <a:lnTo>
                    <a:pt x="2731" y="9"/>
                  </a:lnTo>
                  <a:lnTo>
                    <a:pt x="2731" y="0"/>
                  </a:lnTo>
                  <a:lnTo>
                    <a:pt x="4" y="0"/>
                  </a:lnTo>
                  <a:lnTo>
                    <a:pt x="10" y="5"/>
                  </a:lnTo>
                  <a:lnTo>
                    <a:pt x="0" y="5"/>
                  </a:lnTo>
                  <a:lnTo>
                    <a:pt x="0" y="9"/>
                  </a:lnTo>
                  <a:lnTo>
                    <a:pt x="4" y="9"/>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41" name="Freeform 32"/>
            <p:cNvSpPr>
              <a:spLocks/>
            </p:cNvSpPr>
            <p:nvPr/>
          </p:nvSpPr>
          <p:spPr bwMode="auto">
            <a:xfrm>
              <a:off x="1455" y="3155"/>
              <a:ext cx="10" cy="383"/>
            </a:xfrm>
            <a:custGeom>
              <a:avLst/>
              <a:gdLst>
                <a:gd name="T0" fmla="*/ 4 w 10"/>
                <a:gd name="T1" fmla="*/ 0 h 383"/>
                <a:gd name="T2" fmla="*/ 0 w 10"/>
                <a:gd name="T3" fmla="*/ 4 h 383"/>
                <a:gd name="T4" fmla="*/ 0 w 10"/>
                <a:gd name="T5" fmla="*/ 383 h 383"/>
                <a:gd name="T6" fmla="*/ 10 w 10"/>
                <a:gd name="T7" fmla="*/ 383 h 383"/>
                <a:gd name="T8" fmla="*/ 10 w 10"/>
                <a:gd name="T9" fmla="*/ 4 h 383"/>
                <a:gd name="T10" fmla="*/ 4 w 10"/>
                <a:gd name="T11" fmla="*/ 9 h 383"/>
                <a:gd name="T12" fmla="*/ 4 w 10"/>
                <a:gd name="T13" fmla="*/ 0 h 383"/>
                <a:gd name="T14" fmla="*/ 0 w 10"/>
                <a:gd name="T15" fmla="*/ 0 h 383"/>
                <a:gd name="T16" fmla="*/ 0 w 10"/>
                <a:gd name="T17" fmla="*/ 4 h 383"/>
                <a:gd name="T18" fmla="*/ 4 w 10"/>
                <a:gd name="T19" fmla="*/ 0 h 3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383"/>
                <a:gd name="T32" fmla="*/ 10 w 10"/>
                <a:gd name="T33" fmla="*/ 383 h 3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383">
                  <a:moveTo>
                    <a:pt x="4" y="0"/>
                  </a:moveTo>
                  <a:lnTo>
                    <a:pt x="0" y="4"/>
                  </a:lnTo>
                  <a:lnTo>
                    <a:pt x="0" y="383"/>
                  </a:lnTo>
                  <a:lnTo>
                    <a:pt x="10" y="383"/>
                  </a:lnTo>
                  <a:lnTo>
                    <a:pt x="10" y="4"/>
                  </a:lnTo>
                  <a:lnTo>
                    <a:pt x="4" y="9"/>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42" name="Rectangle 33"/>
            <p:cNvSpPr>
              <a:spLocks noChangeArrowheads="1"/>
            </p:cNvSpPr>
            <p:nvPr/>
          </p:nvSpPr>
          <p:spPr bwMode="auto">
            <a:xfrm>
              <a:off x="1823" y="3182"/>
              <a:ext cx="232"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Symbol" panose="05050102010706020507" pitchFamily="18" charset="2"/>
                </a:rPr>
                <a:t>·</a:t>
              </a:r>
              <a:endParaRPr lang="en-US" altLang="en-US"/>
            </a:p>
          </p:txBody>
        </p:sp>
        <p:sp>
          <p:nvSpPr>
            <p:cNvPr id="43" name="Rectangle 34"/>
            <p:cNvSpPr>
              <a:spLocks noChangeArrowheads="1"/>
            </p:cNvSpPr>
            <p:nvPr/>
          </p:nvSpPr>
          <p:spPr bwMode="auto">
            <a:xfrm>
              <a:off x="1823" y="3272"/>
              <a:ext cx="232"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Symbol" panose="05050102010706020507" pitchFamily="18" charset="2"/>
                </a:rPr>
                <a:t>·</a:t>
              </a:r>
              <a:endParaRPr lang="en-US" altLang="en-US"/>
            </a:p>
          </p:txBody>
        </p:sp>
        <p:sp>
          <p:nvSpPr>
            <p:cNvPr id="44" name="Rectangle 35"/>
            <p:cNvSpPr>
              <a:spLocks noChangeArrowheads="1"/>
            </p:cNvSpPr>
            <p:nvPr/>
          </p:nvSpPr>
          <p:spPr bwMode="auto">
            <a:xfrm>
              <a:off x="1907" y="3190"/>
              <a:ext cx="1465"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Times New Roman" panose="02020603050405020304" pitchFamily="18" charset="0"/>
                </a:rPr>
                <a:t>LAUNCHING COMMANDS GENERATION</a:t>
              </a:r>
              <a:endParaRPr lang="en-US" altLang="en-US"/>
            </a:p>
          </p:txBody>
        </p:sp>
        <p:sp>
          <p:nvSpPr>
            <p:cNvPr id="45" name="Rectangle 36"/>
            <p:cNvSpPr>
              <a:spLocks noChangeArrowheads="1"/>
            </p:cNvSpPr>
            <p:nvPr/>
          </p:nvSpPr>
          <p:spPr bwMode="auto">
            <a:xfrm>
              <a:off x="1907" y="3280"/>
              <a:ext cx="1050"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solidFill>
                    <a:srgbClr val="000000"/>
                  </a:solidFill>
                  <a:latin typeface="Times New Roman" panose="02020603050405020304" pitchFamily="18" charset="0"/>
                </a:rPr>
                <a:t>COORDINATION WITH HSS</a:t>
              </a:r>
              <a:endParaRPr lang="en-US" altLang="en-US"/>
            </a:p>
          </p:txBody>
        </p:sp>
        <p:sp>
          <p:nvSpPr>
            <p:cNvPr id="46" name="Rectangle 37"/>
            <p:cNvSpPr>
              <a:spLocks noChangeArrowheads="1"/>
            </p:cNvSpPr>
            <p:nvPr/>
          </p:nvSpPr>
          <p:spPr bwMode="auto">
            <a:xfrm>
              <a:off x="1459" y="3067"/>
              <a:ext cx="1108"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b="1">
                  <a:solidFill>
                    <a:srgbClr val="000000"/>
                  </a:solidFill>
                  <a:latin typeface="Times New Roman" panose="02020603050405020304" pitchFamily="18" charset="0"/>
                </a:rPr>
                <a:t>DATABASE WORKSTATION</a:t>
              </a:r>
              <a:endParaRPr lang="en-US" altLang="en-US"/>
            </a:p>
          </p:txBody>
        </p:sp>
        <p:sp>
          <p:nvSpPr>
            <p:cNvPr id="47" name="Freeform 38"/>
            <p:cNvSpPr>
              <a:spLocks/>
            </p:cNvSpPr>
            <p:nvPr/>
          </p:nvSpPr>
          <p:spPr bwMode="auto">
            <a:xfrm>
              <a:off x="1528" y="1940"/>
              <a:ext cx="379" cy="9"/>
            </a:xfrm>
            <a:custGeom>
              <a:avLst/>
              <a:gdLst>
                <a:gd name="T0" fmla="*/ 379 w 379"/>
                <a:gd name="T1" fmla="*/ 4 h 9"/>
                <a:gd name="T2" fmla="*/ 374 w 379"/>
                <a:gd name="T3" fmla="*/ 0 h 9"/>
                <a:gd name="T4" fmla="*/ 0 w 379"/>
                <a:gd name="T5" fmla="*/ 0 h 9"/>
                <a:gd name="T6" fmla="*/ 0 w 379"/>
                <a:gd name="T7" fmla="*/ 9 h 9"/>
                <a:gd name="T8" fmla="*/ 374 w 379"/>
                <a:gd name="T9" fmla="*/ 9 h 9"/>
                <a:gd name="T10" fmla="*/ 370 w 379"/>
                <a:gd name="T11" fmla="*/ 4 h 9"/>
                <a:gd name="T12" fmla="*/ 379 w 379"/>
                <a:gd name="T13" fmla="*/ 4 h 9"/>
                <a:gd name="T14" fmla="*/ 379 w 379"/>
                <a:gd name="T15" fmla="*/ 0 h 9"/>
                <a:gd name="T16" fmla="*/ 374 w 379"/>
                <a:gd name="T17" fmla="*/ 0 h 9"/>
                <a:gd name="T18" fmla="*/ 379 w 379"/>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9"/>
                <a:gd name="T31" fmla="*/ 0 h 9"/>
                <a:gd name="T32" fmla="*/ 379 w 37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9" h="9">
                  <a:moveTo>
                    <a:pt x="379" y="4"/>
                  </a:moveTo>
                  <a:lnTo>
                    <a:pt x="374" y="0"/>
                  </a:lnTo>
                  <a:lnTo>
                    <a:pt x="0" y="0"/>
                  </a:lnTo>
                  <a:lnTo>
                    <a:pt x="0" y="9"/>
                  </a:lnTo>
                  <a:lnTo>
                    <a:pt x="374" y="9"/>
                  </a:lnTo>
                  <a:lnTo>
                    <a:pt x="370" y="4"/>
                  </a:lnTo>
                  <a:lnTo>
                    <a:pt x="379" y="4"/>
                  </a:lnTo>
                  <a:lnTo>
                    <a:pt x="379" y="0"/>
                  </a:lnTo>
                  <a:lnTo>
                    <a:pt x="374" y="0"/>
                  </a:lnTo>
                  <a:lnTo>
                    <a:pt x="379"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48" name="Freeform 39"/>
            <p:cNvSpPr>
              <a:spLocks/>
            </p:cNvSpPr>
            <p:nvPr/>
          </p:nvSpPr>
          <p:spPr bwMode="auto">
            <a:xfrm>
              <a:off x="1898" y="1944"/>
              <a:ext cx="9" cy="317"/>
            </a:xfrm>
            <a:custGeom>
              <a:avLst/>
              <a:gdLst>
                <a:gd name="T0" fmla="*/ 4 w 9"/>
                <a:gd name="T1" fmla="*/ 317 h 317"/>
                <a:gd name="T2" fmla="*/ 9 w 9"/>
                <a:gd name="T3" fmla="*/ 313 h 317"/>
                <a:gd name="T4" fmla="*/ 9 w 9"/>
                <a:gd name="T5" fmla="*/ 0 h 317"/>
                <a:gd name="T6" fmla="*/ 0 w 9"/>
                <a:gd name="T7" fmla="*/ 0 h 317"/>
                <a:gd name="T8" fmla="*/ 0 w 9"/>
                <a:gd name="T9" fmla="*/ 313 h 317"/>
                <a:gd name="T10" fmla="*/ 4 w 9"/>
                <a:gd name="T11" fmla="*/ 309 h 317"/>
                <a:gd name="T12" fmla="*/ 4 w 9"/>
                <a:gd name="T13" fmla="*/ 317 h 317"/>
                <a:gd name="T14" fmla="*/ 9 w 9"/>
                <a:gd name="T15" fmla="*/ 317 h 317"/>
                <a:gd name="T16" fmla="*/ 9 w 9"/>
                <a:gd name="T17" fmla="*/ 313 h 317"/>
                <a:gd name="T18" fmla="*/ 4 w 9"/>
                <a:gd name="T19" fmla="*/ 317 h 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17"/>
                <a:gd name="T32" fmla="*/ 9 w 9"/>
                <a:gd name="T33" fmla="*/ 317 h 3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17">
                  <a:moveTo>
                    <a:pt x="4" y="317"/>
                  </a:moveTo>
                  <a:lnTo>
                    <a:pt x="9" y="313"/>
                  </a:lnTo>
                  <a:lnTo>
                    <a:pt x="9" y="0"/>
                  </a:lnTo>
                  <a:lnTo>
                    <a:pt x="0" y="0"/>
                  </a:lnTo>
                  <a:lnTo>
                    <a:pt x="0" y="313"/>
                  </a:lnTo>
                  <a:lnTo>
                    <a:pt x="4" y="309"/>
                  </a:lnTo>
                  <a:lnTo>
                    <a:pt x="4" y="317"/>
                  </a:lnTo>
                  <a:lnTo>
                    <a:pt x="9" y="317"/>
                  </a:lnTo>
                  <a:lnTo>
                    <a:pt x="9" y="313"/>
                  </a:lnTo>
                  <a:lnTo>
                    <a:pt x="4" y="3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49" name="Freeform 40"/>
            <p:cNvSpPr>
              <a:spLocks/>
            </p:cNvSpPr>
            <p:nvPr/>
          </p:nvSpPr>
          <p:spPr bwMode="auto">
            <a:xfrm>
              <a:off x="1524" y="2253"/>
              <a:ext cx="378" cy="8"/>
            </a:xfrm>
            <a:custGeom>
              <a:avLst/>
              <a:gdLst>
                <a:gd name="T0" fmla="*/ 0 w 378"/>
                <a:gd name="T1" fmla="*/ 4 h 8"/>
                <a:gd name="T2" fmla="*/ 4 w 378"/>
                <a:gd name="T3" fmla="*/ 8 h 8"/>
                <a:gd name="T4" fmla="*/ 378 w 378"/>
                <a:gd name="T5" fmla="*/ 8 h 8"/>
                <a:gd name="T6" fmla="*/ 378 w 378"/>
                <a:gd name="T7" fmla="*/ 0 h 8"/>
                <a:gd name="T8" fmla="*/ 4 w 378"/>
                <a:gd name="T9" fmla="*/ 0 h 8"/>
                <a:gd name="T10" fmla="*/ 9 w 378"/>
                <a:gd name="T11" fmla="*/ 4 h 8"/>
                <a:gd name="T12" fmla="*/ 0 w 378"/>
                <a:gd name="T13" fmla="*/ 4 h 8"/>
                <a:gd name="T14" fmla="*/ 0 w 378"/>
                <a:gd name="T15" fmla="*/ 8 h 8"/>
                <a:gd name="T16" fmla="*/ 4 w 378"/>
                <a:gd name="T17" fmla="*/ 8 h 8"/>
                <a:gd name="T18" fmla="*/ 0 w 378"/>
                <a:gd name="T19" fmla="*/ 4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8"/>
                <a:gd name="T32" fmla="*/ 378 w 37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8">
                  <a:moveTo>
                    <a:pt x="0" y="4"/>
                  </a:moveTo>
                  <a:lnTo>
                    <a:pt x="4" y="8"/>
                  </a:lnTo>
                  <a:lnTo>
                    <a:pt x="378" y="8"/>
                  </a:lnTo>
                  <a:lnTo>
                    <a:pt x="378" y="0"/>
                  </a:lnTo>
                  <a:lnTo>
                    <a:pt x="4" y="0"/>
                  </a:lnTo>
                  <a:lnTo>
                    <a:pt x="9" y="4"/>
                  </a:lnTo>
                  <a:lnTo>
                    <a:pt x="0" y="4"/>
                  </a:lnTo>
                  <a:lnTo>
                    <a:pt x="0" y="8"/>
                  </a:lnTo>
                  <a:lnTo>
                    <a:pt x="4" y="8"/>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0" name="Freeform 41"/>
            <p:cNvSpPr>
              <a:spLocks/>
            </p:cNvSpPr>
            <p:nvPr/>
          </p:nvSpPr>
          <p:spPr bwMode="auto">
            <a:xfrm>
              <a:off x="1524" y="1940"/>
              <a:ext cx="9" cy="317"/>
            </a:xfrm>
            <a:custGeom>
              <a:avLst/>
              <a:gdLst>
                <a:gd name="T0" fmla="*/ 4 w 9"/>
                <a:gd name="T1" fmla="*/ 0 h 317"/>
                <a:gd name="T2" fmla="*/ 0 w 9"/>
                <a:gd name="T3" fmla="*/ 4 h 317"/>
                <a:gd name="T4" fmla="*/ 0 w 9"/>
                <a:gd name="T5" fmla="*/ 317 h 317"/>
                <a:gd name="T6" fmla="*/ 9 w 9"/>
                <a:gd name="T7" fmla="*/ 317 h 317"/>
                <a:gd name="T8" fmla="*/ 9 w 9"/>
                <a:gd name="T9" fmla="*/ 4 h 317"/>
                <a:gd name="T10" fmla="*/ 4 w 9"/>
                <a:gd name="T11" fmla="*/ 9 h 317"/>
                <a:gd name="T12" fmla="*/ 4 w 9"/>
                <a:gd name="T13" fmla="*/ 0 h 317"/>
                <a:gd name="T14" fmla="*/ 0 w 9"/>
                <a:gd name="T15" fmla="*/ 0 h 317"/>
                <a:gd name="T16" fmla="*/ 0 w 9"/>
                <a:gd name="T17" fmla="*/ 4 h 317"/>
                <a:gd name="T18" fmla="*/ 4 w 9"/>
                <a:gd name="T19" fmla="*/ 0 h 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17"/>
                <a:gd name="T32" fmla="*/ 9 w 9"/>
                <a:gd name="T33" fmla="*/ 317 h 3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17">
                  <a:moveTo>
                    <a:pt x="4" y="0"/>
                  </a:moveTo>
                  <a:lnTo>
                    <a:pt x="0" y="4"/>
                  </a:lnTo>
                  <a:lnTo>
                    <a:pt x="0" y="317"/>
                  </a:lnTo>
                  <a:lnTo>
                    <a:pt x="9" y="317"/>
                  </a:lnTo>
                  <a:lnTo>
                    <a:pt x="9" y="4"/>
                  </a:lnTo>
                  <a:lnTo>
                    <a:pt x="4" y="9"/>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1" name="Freeform 42"/>
            <p:cNvSpPr>
              <a:spLocks/>
            </p:cNvSpPr>
            <p:nvPr/>
          </p:nvSpPr>
          <p:spPr bwMode="auto">
            <a:xfrm>
              <a:off x="1541" y="1954"/>
              <a:ext cx="349" cy="292"/>
            </a:xfrm>
            <a:custGeom>
              <a:avLst/>
              <a:gdLst>
                <a:gd name="T0" fmla="*/ 29 w 349"/>
                <a:gd name="T1" fmla="*/ 0 h 292"/>
                <a:gd name="T2" fmla="*/ 320 w 349"/>
                <a:gd name="T3" fmla="*/ 0 h 292"/>
                <a:gd name="T4" fmla="*/ 326 w 349"/>
                <a:gd name="T5" fmla="*/ 2 h 292"/>
                <a:gd name="T6" fmla="*/ 331 w 349"/>
                <a:gd name="T7" fmla="*/ 3 h 292"/>
                <a:gd name="T8" fmla="*/ 336 w 349"/>
                <a:gd name="T9" fmla="*/ 6 h 292"/>
                <a:gd name="T10" fmla="*/ 340 w 349"/>
                <a:gd name="T11" fmla="*/ 9 h 292"/>
                <a:gd name="T12" fmla="*/ 344 w 349"/>
                <a:gd name="T13" fmla="*/ 14 h 292"/>
                <a:gd name="T14" fmla="*/ 347 w 349"/>
                <a:gd name="T15" fmla="*/ 18 h 292"/>
                <a:gd name="T16" fmla="*/ 348 w 349"/>
                <a:gd name="T17" fmla="*/ 24 h 292"/>
                <a:gd name="T18" fmla="*/ 349 w 349"/>
                <a:gd name="T19" fmla="*/ 29 h 292"/>
                <a:gd name="T20" fmla="*/ 349 w 349"/>
                <a:gd name="T21" fmla="*/ 263 h 292"/>
                <a:gd name="T22" fmla="*/ 348 w 349"/>
                <a:gd name="T23" fmla="*/ 270 h 292"/>
                <a:gd name="T24" fmla="*/ 347 w 349"/>
                <a:gd name="T25" fmla="*/ 275 h 292"/>
                <a:gd name="T26" fmla="*/ 344 w 349"/>
                <a:gd name="T27" fmla="*/ 280 h 292"/>
                <a:gd name="T28" fmla="*/ 340 w 349"/>
                <a:gd name="T29" fmla="*/ 284 h 292"/>
                <a:gd name="T30" fmla="*/ 336 w 349"/>
                <a:gd name="T31" fmla="*/ 287 h 292"/>
                <a:gd name="T32" fmla="*/ 331 w 349"/>
                <a:gd name="T33" fmla="*/ 290 h 292"/>
                <a:gd name="T34" fmla="*/ 326 w 349"/>
                <a:gd name="T35" fmla="*/ 292 h 292"/>
                <a:gd name="T36" fmla="*/ 320 w 349"/>
                <a:gd name="T37" fmla="*/ 292 h 292"/>
                <a:gd name="T38" fmla="*/ 29 w 349"/>
                <a:gd name="T39" fmla="*/ 292 h 292"/>
                <a:gd name="T40" fmla="*/ 23 w 349"/>
                <a:gd name="T41" fmla="*/ 292 h 292"/>
                <a:gd name="T42" fmla="*/ 17 w 349"/>
                <a:gd name="T43" fmla="*/ 290 h 292"/>
                <a:gd name="T44" fmla="*/ 13 w 349"/>
                <a:gd name="T45" fmla="*/ 287 h 292"/>
                <a:gd name="T46" fmla="*/ 9 w 349"/>
                <a:gd name="T47" fmla="*/ 284 h 292"/>
                <a:gd name="T48" fmla="*/ 5 w 349"/>
                <a:gd name="T49" fmla="*/ 280 h 292"/>
                <a:gd name="T50" fmla="*/ 2 w 349"/>
                <a:gd name="T51" fmla="*/ 275 h 292"/>
                <a:gd name="T52" fmla="*/ 1 w 349"/>
                <a:gd name="T53" fmla="*/ 270 h 292"/>
                <a:gd name="T54" fmla="*/ 0 w 349"/>
                <a:gd name="T55" fmla="*/ 263 h 292"/>
                <a:gd name="T56" fmla="*/ 0 w 349"/>
                <a:gd name="T57" fmla="*/ 29 h 292"/>
                <a:gd name="T58" fmla="*/ 1 w 349"/>
                <a:gd name="T59" fmla="*/ 24 h 292"/>
                <a:gd name="T60" fmla="*/ 2 w 349"/>
                <a:gd name="T61" fmla="*/ 18 h 292"/>
                <a:gd name="T62" fmla="*/ 5 w 349"/>
                <a:gd name="T63" fmla="*/ 14 h 292"/>
                <a:gd name="T64" fmla="*/ 9 w 349"/>
                <a:gd name="T65" fmla="*/ 9 h 292"/>
                <a:gd name="T66" fmla="*/ 13 w 349"/>
                <a:gd name="T67" fmla="*/ 6 h 292"/>
                <a:gd name="T68" fmla="*/ 17 w 349"/>
                <a:gd name="T69" fmla="*/ 3 h 292"/>
                <a:gd name="T70" fmla="*/ 23 w 349"/>
                <a:gd name="T71" fmla="*/ 2 h 292"/>
                <a:gd name="T72" fmla="*/ 29 w 349"/>
                <a:gd name="T73" fmla="*/ 0 h 2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9"/>
                <a:gd name="T112" fmla="*/ 0 h 292"/>
                <a:gd name="T113" fmla="*/ 349 w 349"/>
                <a:gd name="T114" fmla="*/ 292 h 2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9" h="292">
                  <a:moveTo>
                    <a:pt x="29" y="0"/>
                  </a:moveTo>
                  <a:lnTo>
                    <a:pt x="320" y="0"/>
                  </a:lnTo>
                  <a:lnTo>
                    <a:pt x="326" y="2"/>
                  </a:lnTo>
                  <a:lnTo>
                    <a:pt x="331" y="3"/>
                  </a:lnTo>
                  <a:lnTo>
                    <a:pt x="336" y="6"/>
                  </a:lnTo>
                  <a:lnTo>
                    <a:pt x="340" y="9"/>
                  </a:lnTo>
                  <a:lnTo>
                    <a:pt x="344" y="14"/>
                  </a:lnTo>
                  <a:lnTo>
                    <a:pt x="347" y="18"/>
                  </a:lnTo>
                  <a:lnTo>
                    <a:pt x="348" y="24"/>
                  </a:lnTo>
                  <a:lnTo>
                    <a:pt x="349" y="29"/>
                  </a:lnTo>
                  <a:lnTo>
                    <a:pt x="349" y="263"/>
                  </a:lnTo>
                  <a:lnTo>
                    <a:pt x="348" y="270"/>
                  </a:lnTo>
                  <a:lnTo>
                    <a:pt x="347" y="275"/>
                  </a:lnTo>
                  <a:lnTo>
                    <a:pt x="344" y="280"/>
                  </a:lnTo>
                  <a:lnTo>
                    <a:pt x="340" y="284"/>
                  </a:lnTo>
                  <a:lnTo>
                    <a:pt x="336" y="287"/>
                  </a:lnTo>
                  <a:lnTo>
                    <a:pt x="331" y="290"/>
                  </a:lnTo>
                  <a:lnTo>
                    <a:pt x="326" y="292"/>
                  </a:lnTo>
                  <a:lnTo>
                    <a:pt x="320" y="292"/>
                  </a:lnTo>
                  <a:lnTo>
                    <a:pt x="29" y="292"/>
                  </a:lnTo>
                  <a:lnTo>
                    <a:pt x="23" y="292"/>
                  </a:lnTo>
                  <a:lnTo>
                    <a:pt x="17" y="290"/>
                  </a:lnTo>
                  <a:lnTo>
                    <a:pt x="13" y="287"/>
                  </a:lnTo>
                  <a:lnTo>
                    <a:pt x="9" y="284"/>
                  </a:lnTo>
                  <a:lnTo>
                    <a:pt x="5" y="280"/>
                  </a:lnTo>
                  <a:lnTo>
                    <a:pt x="2" y="275"/>
                  </a:lnTo>
                  <a:lnTo>
                    <a:pt x="1" y="270"/>
                  </a:lnTo>
                  <a:lnTo>
                    <a:pt x="0" y="263"/>
                  </a:lnTo>
                  <a:lnTo>
                    <a:pt x="0" y="29"/>
                  </a:lnTo>
                  <a:lnTo>
                    <a:pt x="1" y="24"/>
                  </a:lnTo>
                  <a:lnTo>
                    <a:pt x="2" y="18"/>
                  </a:lnTo>
                  <a:lnTo>
                    <a:pt x="5" y="14"/>
                  </a:lnTo>
                  <a:lnTo>
                    <a:pt x="9" y="9"/>
                  </a:lnTo>
                  <a:lnTo>
                    <a:pt x="13" y="6"/>
                  </a:lnTo>
                  <a:lnTo>
                    <a:pt x="17" y="3"/>
                  </a:lnTo>
                  <a:lnTo>
                    <a:pt x="23" y="2"/>
                  </a:lnTo>
                  <a:lnTo>
                    <a:pt x="29"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2" name="Rectangle 43"/>
            <p:cNvSpPr>
              <a:spLocks noChangeArrowheads="1"/>
            </p:cNvSpPr>
            <p:nvPr/>
          </p:nvSpPr>
          <p:spPr bwMode="auto">
            <a:xfrm>
              <a:off x="1533" y="2270"/>
              <a:ext cx="359" cy="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3" name="Freeform 44"/>
            <p:cNvSpPr>
              <a:spLocks/>
            </p:cNvSpPr>
            <p:nvPr/>
          </p:nvSpPr>
          <p:spPr bwMode="auto">
            <a:xfrm>
              <a:off x="1892" y="2270"/>
              <a:ext cx="15" cy="16"/>
            </a:xfrm>
            <a:custGeom>
              <a:avLst/>
              <a:gdLst>
                <a:gd name="T0" fmla="*/ 15 w 15"/>
                <a:gd name="T1" fmla="*/ 16 h 16"/>
                <a:gd name="T2" fmla="*/ 15 w 15"/>
                <a:gd name="T3" fmla="*/ 13 h 16"/>
                <a:gd name="T4" fmla="*/ 14 w 15"/>
                <a:gd name="T5" fmla="*/ 9 h 16"/>
                <a:gd name="T6" fmla="*/ 13 w 15"/>
                <a:gd name="T7" fmla="*/ 7 h 16"/>
                <a:gd name="T8" fmla="*/ 10 w 15"/>
                <a:gd name="T9" fmla="*/ 5 h 16"/>
                <a:gd name="T10" fmla="*/ 8 w 15"/>
                <a:gd name="T11" fmla="*/ 4 h 16"/>
                <a:gd name="T12" fmla="*/ 6 w 15"/>
                <a:gd name="T13" fmla="*/ 2 h 16"/>
                <a:gd name="T14" fmla="*/ 4 w 15"/>
                <a:gd name="T15" fmla="*/ 2 h 16"/>
                <a:gd name="T16" fmla="*/ 0 w 15"/>
                <a:gd name="T17" fmla="*/ 0 h 16"/>
                <a:gd name="T18" fmla="*/ 0 w 15"/>
                <a:gd name="T19" fmla="*/ 10 h 16"/>
                <a:gd name="T20" fmla="*/ 1 w 15"/>
                <a:gd name="T21" fmla="*/ 10 h 16"/>
                <a:gd name="T22" fmla="*/ 3 w 15"/>
                <a:gd name="T23" fmla="*/ 10 h 16"/>
                <a:gd name="T24" fmla="*/ 4 w 15"/>
                <a:gd name="T25" fmla="*/ 12 h 16"/>
                <a:gd name="T26" fmla="*/ 5 w 15"/>
                <a:gd name="T27" fmla="*/ 13 h 16"/>
                <a:gd name="T28" fmla="*/ 5 w 15"/>
                <a:gd name="T29" fmla="*/ 14 h 16"/>
                <a:gd name="T30" fmla="*/ 6 w 15"/>
                <a:gd name="T31" fmla="*/ 15 h 16"/>
                <a:gd name="T32" fmla="*/ 6 w 15"/>
                <a:gd name="T33" fmla="*/ 16 h 16"/>
                <a:gd name="T34" fmla="*/ 15 w 15"/>
                <a:gd name="T35" fmla="*/ 16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16"/>
                <a:gd name="T56" fmla="*/ 15 w 15"/>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16">
                  <a:moveTo>
                    <a:pt x="15" y="16"/>
                  </a:moveTo>
                  <a:lnTo>
                    <a:pt x="15" y="13"/>
                  </a:lnTo>
                  <a:lnTo>
                    <a:pt x="14" y="9"/>
                  </a:lnTo>
                  <a:lnTo>
                    <a:pt x="13" y="7"/>
                  </a:lnTo>
                  <a:lnTo>
                    <a:pt x="10" y="5"/>
                  </a:lnTo>
                  <a:lnTo>
                    <a:pt x="8" y="4"/>
                  </a:lnTo>
                  <a:lnTo>
                    <a:pt x="6" y="2"/>
                  </a:lnTo>
                  <a:lnTo>
                    <a:pt x="4" y="2"/>
                  </a:lnTo>
                  <a:lnTo>
                    <a:pt x="0" y="0"/>
                  </a:lnTo>
                  <a:lnTo>
                    <a:pt x="0" y="10"/>
                  </a:lnTo>
                  <a:lnTo>
                    <a:pt x="1" y="10"/>
                  </a:lnTo>
                  <a:lnTo>
                    <a:pt x="3" y="10"/>
                  </a:lnTo>
                  <a:lnTo>
                    <a:pt x="4" y="12"/>
                  </a:lnTo>
                  <a:lnTo>
                    <a:pt x="5" y="13"/>
                  </a:lnTo>
                  <a:lnTo>
                    <a:pt x="5" y="14"/>
                  </a:lnTo>
                  <a:lnTo>
                    <a:pt x="6" y="15"/>
                  </a:lnTo>
                  <a:lnTo>
                    <a:pt x="6" y="16"/>
                  </a:lnTo>
                  <a:lnTo>
                    <a:pt x="15"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4" name="Rectangle 45"/>
            <p:cNvSpPr>
              <a:spLocks noChangeArrowheads="1"/>
            </p:cNvSpPr>
            <p:nvPr/>
          </p:nvSpPr>
          <p:spPr bwMode="auto">
            <a:xfrm>
              <a:off x="1898" y="2286"/>
              <a:ext cx="9"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5" name="Freeform 46"/>
            <p:cNvSpPr>
              <a:spLocks/>
            </p:cNvSpPr>
            <p:nvPr/>
          </p:nvSpPr>
          <p:spPr bwMode="auto">
            <a:xfrm>
              <a:off x="1892" y="2327"/>
              <a:ext cx="15" cy="15"/>
            </a:xfrm>
            <a:custGeom>
              <a:avLst/>
              <a:gdLst>
                <a:gd name="T0" fmla="*/ 0 w 15"/>
                <a:gd name="T1" fmla="*/ 15 h 15"/>
                <a:gd name="T2" fmla="*/ 4 w 15"/>
                <a:gd name="T3" fmla="*/ 15 h 15"/>
                <a:gd name="T4" fmla="*/ 6 w 15"/>
                <a:gd name="T5" fmla="*/ 14 h 15"/>
                <a:gd name="T6" fmla="*/ 8 w 15"/>
                <a:gd name="T7" fmla="*/ 13 h 15"/>
                <a:gd name="T8" fmla="*/ 10 w 15"/>
                <a:gd name="T9" fmla="*/ 10 h 15"/>
                <a:gd name="T10" fmla="*/ 13 w 15"/>
                <a:gd name="T11" fmla="*/ 8 h 15"/>
                <a:gd name="T12" fmla="*/ 14 w 15"/>
                <a:gd name="T13" fmla="*/ 6 h 15"/>
                <a:gd name="T14" fmla="*/ 15 w 15"/>
                <a:gd name="T15" fmla="*/ 4 h 15"/>
                <a:gd name="T16" fmla="*/ 15 w 15"/>
                <a:gd name="T17" fmla="*/ 0 h 15"/>
                <a:gd name="T18" fmla="*/ 6 w 15"/>
                <a:gd name="T19" fmla="*/ 0 h 15"/>
                <a:gd name="T20" fmla="*/ 6 w 15"/>
                <a:gd name="T21" fmla="*/ 2 h 15"/>
                <a:gd name="T22" fmla="*/ 5 w 15"/>
                <a:gd name="T23" fmla="*/ 3 h 15"/>
                <a:gd name="T24" fmla="*/ 5 w 15"/>
                <a:gd name="T25" fmla="*/ 4 h 15"/>
                <a:gd name="T26" fmla="*/ 4 w 15"/>
                <a:gd name="T27" fmla="*/ 4 h 15"/>
                <a:gd name="T28" fmla="*/ 4 w 15"/>
                <a:gd name="T29" fmla="*/ 5 h 15"/>
                <a:gd name="T30" fmla="*/ 3 w 15"/>
                <a:gd name="T31" fmla="*/ 5 h 15"/>
                <a:gd name="T32" fmla="*/ 1 w 15"/>
                <a:gd name="T33" fmla="*/ 6 h 15"/>
                <a:gd name="T34" fmla="*/ 0 w 15"/>
                <a:gd name="T35" fmla="*/ 6 h 15"/>
                <a:gd name="T36" fmla="*/ 0 w 15"/>
                <a:gd name="T37" fmla="*/ 15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5"/>
                <a:gd name="T59" fmla="*/ 15 w 15"/>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5">
                  <a:moveTo>
                    <a:pt x="0" y="15"/>
                  </a:moveTo>
                  <a:lnTo>
                    <a:pt x="4" y="15"/>
                  </a:lnTo>
                  <a:lnTo>
                    <a:pt x="6" y="14"/>
                  </a:lnTo>
                  <a:lnTo>
                    <a:pt x="8" y="13"/>
                  </a:lnTo>
                  <a:lnTo>
                    <a:pt x="10" y="10"/>
                  </a:lnTo>
                  <a:lnTo>
                    <a:pt x="13" y="8"/>
                  </a:lnTo>
                  <a:lnTo>
                    <a:pt x="14" y="6"/>
                  </a:lnTo>
                  <a:lnTo>
                    <a:pt x="15" y="4"/>
                  </a:lnTo>
                  <a:lnTo>
                    <a:pt x="15" y="0"/>
                  </a:lnTo>
                  <a:lnTo>
                    <a:pt x="6" y="0"/>
                  </a:lnTo>
                  <a:lnTo>
                    <a:pt x="6" y="2"/>
                  </a:lnTo>
                  <a:lnTo>
                    <a:pt x="5" y="3"/>
                  </a:lnTo>
                  <a:lnTo>
                    <a:pt x="5" y="4"/>
                  </a:lnTo>
                  <a:lnTo>
                    <a:pt x="4" y="4"/>
                  </a:lnTo>
                  <a:lnTo>
                    <a:pt x="4" y="5"/>
                  </a:lnTo>
                  <a:lnTo>
                    <a:pt x="3" y="5"/>
                  </a:lnTo>
                  <a:lnTo>
                    <a:pt x="1" y="6"/>
                  </a:lnTo>
                  <a:lnTo>
                    <a:pt x="0" y="6"/>
                  </a:lnTo>
                  <a:lnTo>
                    <a:pt x="0"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6" name="Rectangle 47"/>
            <p:cNvSpPr>
              <a:spLocks noChangeArrowheads="1"/>
            </p:cNvSpPr>
            <p:nvPr/>
          </p:nvSpPr>
          <p:spPr bwMode="auto">
            <a:xfrm>
              <a:off x="1533" y="2333"/>
              <a:ext cx="359"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7" name="Freeform 48"/>
            <p:cNvSpPr>
              <a:spLocks/>
            </p:cNvSpPr>
            <p:nvPr/>
          </p:nvSpPr>
          <p:spPr bwMode="auto">
            <a:xfrm>
              <a:off x="1518" y="2327"/>
              <a:ext cx="15" cy="15"/>
            </a:xfrm>
            <a:custGeom>
              <a:avLst/>
              <a:gdLst>
                <a:gd name="T0" fmla="*/ 0 w 15"/>
                <a:gd name="T1" fmla="*/ 0 h 15"/>
                <a:gd name="T2" fmla="*/ 0 w 15"/>
                <a:gd name="T3" fmla="*/ 4 h 15"/>
                <a:gd name="T4" fmla="*/ 1 w 15"/>
                <a:gd name="T5" fmla="*/ 6 h 15"/>
                <a:gd name="T6" fmla="*/ 2 w 15"/>
                <a:gd name="T7" fmla="*/ 8 h 15"/>
                <a:gd name="T8" fmla="*/ 5 w 15"/>
                <a:gd name="T9" fmla="*/ 10 h 15"/>
                <a:gd name="T10" fmla="*/ 7 w 15"/>
                <a:gd name="T11" fmla="*/ 13 h 15"/>
                <a:gd name="T12" fmla="*/ 9 w 15"/>
                <a:gd name="T13" fmla="*/ 14 h 15"/>
                <a:gd name="T14" fmla="*/ 13 w 15"/>
                <a:gd name="T15" fmla="*/ 15 h 15"/>
                <a:gd name="T16" fmla="*/ 15 w 15"/>
                <a:gd name="T17" fmla="*/ 15 h 15"/>
                <a:gd name="T18" fmla="*/ 15 w 15"/>
                <a:gd name="T19" fmla="*/ 6 h 15"/>
                <a:gd name="T20" fmla="*/ 14 w 15"/>
                <a:gd name="T21" fmla="*/ 6 h 15"/>
                <a:gd name="T22" fmla="*/ 13 w 15"/>
                <a:gd name="T23" fmla="*/ 5 h 15"/>
                <a:gd name="T24" fmla="*/ 11 w 15"/>
                <a:gd name="T25" fmla="*/ 4 h 15"/>
                <a:gd name="T26" fmla="*/ 10 w 15"/>
                <a:gd name="T27" fmla="*/ 4 h 15"/>
                <a:gd name="T28" fmla="*/ 10 w 15"/>
                <a:gd name="T29" fmla="*/ 3 h 15"/>
                <a:gd name="T30" fmla="*/ 9 w 15"/>
                <a:gd name="T31" fmla="*/ 2 h 15"/>
                <a:gd name="T32" fmla="*/ 9 w 15"/>
                <a:gd name="T33" fmla="*/ 0 h 15"/>
                <a:gd name="T34" fmla="*/ 0 w 15"/>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15"/>
                <a:gd name="T56" fmla="*/ 15 w 15"/>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15">
                  <a:moveTo>
                    <a:pt x="0" y="0"/>
                  </a:moveTo>
                  <a:lnTo>
                    <a:pt x="0" y="4"/>
                  </a:lnTo>
                  <a:lnTo>
                    <a:pt x="1" y="6"/>
                  </a:lnTo>
                  <a:lnTo>
                    <a:pt x="2" y="8"/>
                  </a:lnTo>
                  <a:lnTo>
                    <a:pt x="5" y="10"/>
                  </a:lnTo>
                  <a:lnTo>
                    <a:pt x="7" y="13"/>
                  </a:lnTo>
                  <a:lnTo>
                    <a:pt x="9" y="14"/>
                  </a:lnTo>
                  <a:lnTo>
                    <a:pt x="13" y="15"/>
                  </a:lnTo>
                  <a:lnTo>
                    <a:pt x="15" y="15"/>
                  </a:lnTo>
                  <a:lnTo>
                    <a:pt x="15" y="6"/>
                  </a:lnTo>
                  <a:lnTo>
                    <a:pt x="14" y="6"/>
                  </a:lnTo>
                  <a:lnTo>
                    <a:pt x="13" y="5"/>
                  </a:lnTo>
                  <a:lnTo>
                    <a:pt x="11" y="4"/>
                  </a:lnTo>
                  <a:lnTo>
                    <a:pt x="10" y="4"/>
                  </a:lnTo>
                  <a:lnTo>
                    <a:pt x="10" y="3"/>
                  </a:lnTo>
                  <a:lnTo>
                    <a:pt x="9" y="2"/>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8" name="Rectangle 49"/>
            <p:cNvSpPr>
              <a:spLocks noChangeArrowheads="1"/>
            </p:cNvSpPr>
            <p:nvPr/>
          </p:nvSpPr>
          <p:spPr bwMode="auto">
            <a:xfrm>
              <a:off x="1518" y="2286"/>
              <a:ext cx="9"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59" name="Freeform 50"/>
            <p:cNvSpPr>
              <a:spLocks/>
            </p:cNvSpPr>
            <p:nvPr/>
          </p:nvSpPr>
          <p:spPr bwMode="auto">
            <a:xfrm>
              <a:off x="1518" y="2270"/>
              <a:ext cx="15" cy="16"/>
            </a:xfrm>
            <a:custGeom>
              <a:avLst/>
              <a:gdLst>
                <a:gd name="T0" fmla="*/ 15 w 15"/>
                <a:gd name="T1" fmla="*/ 0 h 16"/>
                <a:gd name="T2" fmla="*/ 13 w 15"/>
                <a:gd name="T3" fmla="*/ 2 h 16"/>
                <a:gd name="T4" fmla="*/ 9 w 15"/>
                <a:gd name="T5" fmla="*/ 2 h 16"/>
                <a:gd name="T6" fmla="*/ 7 w 15"/>
                <a:gd name="T7" fmla="*/ 4 h 16"/>
                <a:gd name="T8" fmla="*/ 5 w 15"/>
                <a:gd name="T9" fmla="*/ 5 h 16"/>
                <a:gd name="T10" fmla="*/ 2 w 15"/>
                <a:gd name="T11" fmla="*/ 7 h 16"/>
                <a:gd name="T12" fmla="*/ 1 w 15"/>
                <a:gd name="T13" fmla="*/ 9 h 16"/>
                <a:gd name="T14" fmla="*/ 0 w 15"/>
                <a:gd name="T15" fmla="*/ 13 h 16"/>
                <a:gd name="T16" fmla="*/ 0 w 15"/>
                <a:gd name="T17" fmla="*/ 16 h 16"/>
                <a:gd name="T18" fmla="*/ 9 w 15"/>
                <a:gd name="T19" fmla="*/ 16 h 16"/>
                <a:gd name="T20" fmla="*/ 9 w 15"/>
                <a:gd name="T21" fmla="*/ 15 h 16"/>
                <a:gd name="T22" fmla="*/ 10 w 15"/>
                <a:gd name="T23" fmla="*/ 14 h 16"/>
                <a:gd name="T24" fmla="*/ 10 w 15"/>
                <a:gd name="T25" fmla="*/ 13 h 16"/>
                <a:gd name="T26" fmla="*/ 11 w 15"/>
                <a:gd name="T27" fmla="*/ 12 h 16"/>
                <a:gd name="T28" fmla="*/ 13 w 15"/>
                <a:gd name="T29" fmla="*/ 12 h 16"/>
                <a:gd name="T30" fmla="*/ 13 w 15"/>
                <a:gd name="T31" fmla="*/ 10 h 16"/>
                <a:gd name="T32" fmla="*/ 14 w 15"/>
                <a:gd name="T33" fmla="*/ 10 h 16"/>
                <a:gd name="T34" fmla="*/ 15 w 15"/>
                <a:gd name="T35" fmla="*/ 10 h 16"/>
                <a:gd name="T36" fmla="*/ 15 w 15"/>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6"/>
                <a:gd name="T59" fmla="*/ 15 w 15"/>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6">
                  <a:moveTo>
                    <a:pt x="15" y="0"/>
                  </a:moveTo>
                  <a:lnTo>
                    <a:pt x="13" y="2"/>
                  </a:lnTo>
                  <a:lnTo>
                    <a:pt x="9" y="2"/>
                  </a:lnTo>
                  <a:lnTo>
                    <a:pt x="7" y="4"/>
                  </a:lnTo>
                  <a:lnTo>
                    <a:pt x="5" y="5"/>
                  </a:lnTo>
                  <a:lnTo>
                    <a:pt x="2" y="7"/>
                  </a:lnTo>
                  <a:lnTo>
                    <a:pt x="1" y="9"/>
                  </a:lnTo>
                  <a:lnTo>
                    <a:pt x="0" y="13"/>
                  </a:lnTo>
                  <a:lnTo>
                    <a:pt x="0" y="16"/>
                  </a:lnTo>
                  <a:lnTo>
                    <a:pt x="9" y="16"/>
                  </a:lnTo>
                  <a:lnTo>
                    <a:pt x="9" y="15"/>
                  </a:lnTo>
                  <a:lnTo>
                    <a:pt x="10" y="14"/>
                  </a:lnTo>
                  <a:lnTo>
                    <a:pt x="10" y="13"/>
                  </a:lnTo>
                  <a:lnTo>
                    <a:pt x="11" y="12"/>
                  </a:lnTo>
                  <a:lnTo>
                    <a:pt x="13" y="12"/>
                  </a:lnTo>
                  <a:lnTo>
                    <a:pt x="13" y="10"/>
                  </a:lnTo>
                  <a:lnTo>
                    <a:pt x="14" y="10"/>
                  </a:lnTo>
                  <a:lnTo>
                    <a:pt x="15" y="10"/>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0" name="Freeform 51"/>
            <p:cNvSpPr>
              <a:spLocks/>
            </p:cNvSpPr>
            <p:nvPr/>
          </p:nvSpPr>
          <p:spPr bwMode="auto">
            <a:xfrm>
              <a:off x="1553" y="2297"/>
              <a:ext cx="79" cy="16"/>
            </a:xfrm>
            <a:custGeom>
              <a:avLst/>
              <a:gdLst>
                <a:gd name="T0" fmla="*/ 0 w 79"/>
                <a:gd name="T1" fmla="*/ 6 h 16"/>
                <a:gd name="T2" fmla="*/ 27 w 79"/>
                <a:gd name="T3" fmla="*/ 6 h 16"/>
                <a:gd name="T4" fmla="*/ 27 w 79"/>
                <a:gd name="T5" fmla="*/ 0 h 16"/>
                <a:gd name="T6" fmla="*/ 52 w 79"/>
                <a:gd name="T7" fmla="*/ 0 h 16"/>
                <a:gd name="T8" fmla="*/ 52 w 79"/>
                <a:gd name="T9" fmla="*/ 6 h 16"/>
                <a:gd name="T10" fmla="*/ 79 w 79"/>
                <a:gd name="T11" fmla="*/ 6 h 16"/>
                <a:gd name="T12" fmla="*/ 79 w 79"/>
                <a:gd name="T13" fmla="*/ 11 h 16"/>
                <a:gd name="T14" fmla="*/ 52 w 79"/>
                <a:gd name="T15" fmla="*/ 11 h 16"/>
                <a:gd name="T16" fmla="*/ 52 w 79"/>
                <a:gd name="T17" fmla="*/ 16 h 16"/>
                <a:gd name="T18" fmla="*/ 27 w 79"/>
                <a:gd name="T19" fmla="*/ 16 h 16"/>
                <a:gd name="T20" fmla="*/ 27 w 79"/>
                <a:gd name="T21" fmla="*/ 11 h 16"/>
                <a:gd name="T22" fmla="*/ 0 w 79"/>
                <a:gd name="T23" fmla="*/ 11 h 16"/>
                <a:gd name="T24" fmla="*/ 0 w 79"/>
                <a:gd name="T25" fmla="*/ 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16"/>
                <a:gd name="T41" fmla="*/ 79 w 7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16">
                  <a:moveTo>
                    <a:pt x="0" y="6"/>
                  </a:moveTo>
                  <a:lnTo>
                    <a:pt x="27" y="6"/>
                  </a:lnTo>
                  <a:lnTo>
                    <a:pt x="27" y="0"/>
                  </a:lnTo>
                  <a:lnTo>
                    <a:pt x="52" y="0"/>
                  </a:lnTo>
                  <a:lnTo>
                    <a:pt x="52" y="6"/>
                  </a:lnTo>
                  <a:lnTo>
                    <a:pt x="79" y="6"/>
                  </a:lnTo>
                  <a:lnTo>
                    <a:pt x="79" y="11"/>
                  </a:lnTo>
                  <a:lnTo>
                    <a:pt x="52" y="11"/>
                  </a:lnTo>
                  <a:lnTo>
                    <a:pt x="52" y="16"/>
                  </a:lnTo>
                  <a:lnTo>
                    <a:pt x="27" y="16"/>
                  </a:lnTo>
                  <a:lnTo>
                    <a:pt x="27" y="11"/>
                  </a:lnTo>
                  <a:lnTo>
                    <a:pt x="0" y="11"/>
                  </a:lnTo>
                  <a:lnTo>
                    <a:pt x="0"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1" name="Freeform 52"/>
            <p:cNvSpPr>
              <a:spLocks/>
            </p:cNvSpPr>
            <p:nvPr/>
          </p:nvSpPr>
          <p:spPr bwMode="auto">
            <a:xfrm>
              <a:off x="1553" y="2297"/>
              <a:ext cx="79" cy="16"/>
            </a:xfrm>
            <a:custGeom>
              <a:avLst/>
              <a:gdLst>
                <a:gd name="T0" fmla="*/ 0 w 79"/>
                <a:gd name="T1" fmla="*/ 6 h 16"/>
                <a:gd name="T2" fmla="*/ 27 w 79"/>
                <a:gd name="T3" fmla="*/ 6 h 16"/>
                <a:gd name="T4" fmla="*/ 27 w 79"/>
                <a:gd name="T5" fmla="*/ 0 h 16"/>
                <a:gd name="T6" fmla="*/ 52 w 79"/>
                <a:gd name="T7" fmla="*/ 0 h 16"/>
                <a:gd name="T8" fmla="*/ 52 w 79"/>
                <a:gd name="T9" fmla="*/ 6 h 16"/>
                <a:gd name="T10" fmla="*/ 79 w 79"/>
                <a:gd name="T11" fmla="*/ 6 h 16"/>
                <a:gd name="T12" fmla="*/ 79 w 79"/>
                <a:gd name="T13" fmla="*/ 11 h 16"/>
                <a:gd name="T14" fmla="*/ 52 w 79"/>
                <a:gd name="T15" fmla="*/ 11 h 16"/>
                <a:gd name="T16" fmla="*/ 52 w 79"/>
                <a:gd name="T17" fmla="*/ 16 h 16"/>
                <a:gd name="T18" fmla="*/ 27 w 79"/>
                <a:gd name="T19" fmla="*/ 16 h 16"/>
                <a:gd name="T20" fmla="*/ 27 w 79"/>
                <a:gd name="T21" fmla="*/ 11 h 16"/>
                <a:gd name="T22" fmla="*/ 0 w 79"/>
                <a:gd name="T23" fmla="*/ 11 h 16"/>
                <a:gd name="T24" fmla="*/ 0 w 79"/>
                <a:gd name="T25" fmla="*/ 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16"/>
                <a:gd name="T41" fmla="*/ 79 w 7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16">
                  <a:moveTo>
                    <a:pt x="0" y="6"/>
                  </a:moveTo>
                  <a:lnTo>
                    <a:pt x="27" y="6"/>
                  </a:lnTo>
                  <a:lnTo>
                    <a:pt x="27" y="0"/>
                  </a:lnTo>
                  <a:lnTo>
                    <a:pt x="52" y="0"/>
                  </a:lnTo>
                  <a:lnTo>
                    <a:pt x="52" y="6"/>
                  </a:lnTo>
                  <a:lnTo>
                    <a:pt x="79" y="6"/>
                  </a:lnTo>
                  <a:lnTo>
                    <a:pt x="79" y="11"/>
                  </a:lnTo>
                  <a:lnTo>
                    <a:pt x="52" y="11"/>
                  </a:lnTo>
                  <a:lnTo>
                    <a:pt x="52" y="16"/>
                  </a:lnTo>
                  <a:lnTo>
                    <a:pt x="27" y="16"/>
                  </a:lnTo>
                  <a:lnTo>
                    <a:pt x="27" y="11"/>
                  </a:lnTo>
                  <a:lnTo>
                    <a:pt x="0" y="11"/>
                  </a:lnTo>
                  <a:lnTo>
                    <a:pt x="0" y="6"/>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2" name="Freeform 53"/>
            <p:cNvSpPr>
              <a:spLocks/>
            </p:cNvSpPr>
            <p:nvPr/>
          </p:nvSpPr>
          <p:spPr bwMode="auto">
            <a:xfrm>
              <a:off x="1803" y="2289"/>
              <a:ext cx="16" cy="17"/>
            </a:xfrm>
            <a:custGeom>
              <a:avLst/>
              <a:gdLst>
                <a:gd name="T0" fmla="*/ 8 w 16"/>
                <a:gd name="T1" fmla="*/ 0 h 17"/>
                <a:gd name="T2" fmla="*/ 10 w 16"/>
                <a:gd name="T3" fmla="*/ 0 h 17"/>
                <a:gd name="T4" fmla="*/ 11 w 16"/>
                <a:gd name="T5" fmla="*/ 2 h 17"/>
                <a:gd name="T6" fmla="*/ 12 w 16"/>
                <a:gd name="T7" fmla="*/ 2 h 17"/>
                <a:gd name="T8" fmla="*/ 13 w 16"/>
                <a:gd name="T9" fmla="*/ 3 h 17"/>
                <a:gd name="T10" fmla="*/ 15 w 16"/>
                <a:gd name="T11" fmla="*/ 4 h 17"/>
                <a:gd name="T12" fmla="*/ 16 w 16"/>
                <a:gd name="T13" fmla="*/ 6 h 17"/>
                <a:gd name="T14" fmla="*/ 16 w 16"/>
                <a:gd name="T15" fmla="*/ 7 h 17"/>
                <a:gd name="T16" fmla="*/ 16 w 16"/>
                <a:gd name="T17" fmla="*/ 8 h 17"/>
                <a:gd name="T18" fmla="*/ 16 w 16"/>
                <a:gd name="T19" fmla="*/ 10 h 17"/>
                <a:gd name="T20" fmla="*/ 16 w 16"/>
                <a:gd name="T21" fmla="*/ 12 h 17"/>
                <a:gd name="T22" fmla="*/ 15 w 16"/>
                <a:gd name="T23" fmla="*/ 13 h 17"/>
                <a:gd name="T24" fmla="*/ 13 w 16"/>
                <a:gd name="T25" fmla="*/ 14 h 17"/>
                <a:gd name="T26" fmla="*/ 12 w 16"/>
                <a:gd name="T27" fmla="*/ 15 h 17"/>
                <a:gd name="T28" fmla="*/ 11 w 16"/>
                <a:gd name="T29" fmla="*/ 16 h 17"/>
                <a:gd name="T30" fmla="*/ 10 w 16"/>
                <a:gd name="T31" fmla="*/ 16 h 17"/>
                <a:gd name="T32" fmla="*/ 8 w 16"/>
                <a:gd name="T33" fmla="*/ 17 h 17"/>
                <a:gd name="T34" fmla="*/ 7 w 16"/>
                <a:gd name="T35" fmla="*/ 16 h 17"/>
                <a:gd name="T36" fmla="*/ 5 w 16"/>
                <a:gd name="T37" fmla="*/ 16 h 17"/>
                <a:gd name="T38" fmla="*/ 3 w 16"/>
                <a:gd name="T39" fmla="*/ 15 h 17"/>
                <a:gd name="T40" fmla="*/ 2 w 16"/>
                <a:gd name="T41" fmla="*/ 14 h 17"/>
                <a:gd name="T42" fmla="*/ 1 w 16"/>
                <a:gd name="T43" fmla="*/ 13 h 17"/>
                <a:gd name="T44" fmla="*/ 0 w 16"/>
                <a:gd name="T45" fmla="*/ 12 h 17"/>
                <a:gd name="T46" fmla="*/ 0 w 16"/>
                <a:gd name="T47" fmla="*/ 10 h 17"/>
                <a:gd name="T48" fmla="*/ 0 w 16"/>
                <a:gd name="T49" fmla="*/ 8 h 17"/>
                <a:gd name="T50" fmla="*/ 0 w 16"/>
                <a:gd name="T51" fmla="*/ 7 h 17"/>
                <a:gd name="T52" fmla="*/ 0 w 16"/>
                <a:gd name="T53" fmla="*/ 6 h 17"/>
                <a:gd name="T54" fmla="*/ 1 w 16"/>
                <a:gd name="T55" fmla="*/ 4 h 17"/>
                <a:gd name="T56" fmla="*/ 2 w 16"/>
                <a:gd name="T57" fmla="*/ 3 h 17"/>
                <a:gd name="T58" fmla="*/ 3 w 16"/>
                <a:gd name="T59" fmla="*/ 2 h 17"/>
                <a:gd name="T60" fmla="*/ 5 w 16"/>
                <a:gd name="T61" fmla="*/ 2 h 17"/>
                <a:gd name="T62" fmla="*/ 7 w 16"/>
                <a:gd name="T63" fmla="*/ 0 h 17"/>
                <a:gd name="T64" fmla="*/ 8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8" y="0"/>
                  </a:moveTo>
                  <a:lnTo>
                    <a:pt x="10" y="0"/>
                  </a:lnTo>
                  <a:lnTo>
                    <a:pt x="11" y="2"/>
                  </a:lnTo>
                  <a:lnTo>
                    <a:pt x="12" y="2"/>
                  </a:lnTo>
                  <a:lnTo>
                    <a:pt x="13" y="3"/>
                  </a:lnTo>
                  <a:lnTo>
                    <a:pt x="15" y="4"/>
                  </a:lnTo>
                  <a:lnTo>
                    <a:pt x="16" y="6"/>
                  </a:lnTo>
                  <a:lnTo>
                    <a:pt x="16" y="7"/>
                  </a:lnTo>
                  <a:lnTo>
                    <a:pt x="16" y="8"/>
                  </a:lnTo>
                  <a:lnTo>
                    <a:pt x="16" y="10"/>
                  </a:lnTo>
                  <a:lnTo>
                    <a:pt x="16" y="12"/>
                  </a:lnTo>
                  <a:lnTo>
                    <a:pt x="15" y="13"/>
                  </a:lnTo>
                  <a:lnTo>
                    <a:pt x="13" y="14"/>
                  </a:lnTo>
                  <a:lnTo>
                    <a:pt x="12" y="15"/>
                  </a:lnTo>
                  <a:lnTo>
                    <a:pt x="11" y="16"/>
                  </a:lnTo>
                  <a:lnTo>
                    <a:pt x="10" y="16"/>
                  </a:lnTo>
                  <a:lnTo>
                    <a:pt x="8" y="17"/>
                  </a:lnTo>
                  <a:lnTo>
                    <a:pt x="7" y="16"/>
                  </a:lnTo>
                  <a:lnTo>
                    <a:pt x="5" y="16"/>
                  </a:lnTo>
                  <a:lnTo>
                    <a:pt x="3" y="15"/>
                  </a:lnTo>
                  <a:lnTo>
                    <a:pt x="2" y="14"/>
                  </a:lnTo>
                  <a:lnTo>
                    <a:pt x="1" y="13"/>
                  </a:lnTo>
                  <a:lnTo>
                    <a:pt x="0" y="12"/>
                  </a:lnTo>
                  <a:lnTo>
                    <a:pt x="0" y="10"/>
                  </a:lnTo>
                  <a:lnTo>
                    <a:pt x="0" y="8"/>
                  </a:lnTo>
                  <a:lnTo>
                    <a:pt x="0" y="7"/>
                  </a:lnTo>
                  <a:lnTo>
                    <a:pt x="0" y="6"/>
                  </a:lnTo>
                  <a:lnTo>
                    <a:pt x="1" y="4"/>
                  </a:lnTo>
                  <a:lnTo>
                    <a:pt x="2" y="3"/>
                  </a:lnTo>
                  <a:lnTo>
                    <a:pt x="3" y="2"/>
                  </a:lnTo>
                  <a:lnTo>
                    <a:pt x="5" y="2"/>
                  </a:lnTo>
                  <a:lnTo>
                    <a:pt x="7" y="0"/>
                  </a:lnTo>
                  <a:lnTo>
                    <a:pt x="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3" name="Freeform 54"/>
            <p:cNvSpPr>
              <a:spLocks/>
            </p:cNvSpPr>
            <p:nvPr/>
          </p:nvSpPr>
          <p:spPr bwMode="auto">
            <a:xfrm>
              <a:off x="1803" y="2289"/>
              <a:ext cx="16" cy="17"/>
            </a:xfrm>
            <a:custGeom>
              <a:avLst/>
              <a:gdLst>
                <a:gd name="T0" fmla="*/ 8 w 16"/>
                <a:gd name="T1" fmla="*/ 0 h 17"/>
                <a:gd name="T2" fmla="*/ 10 w 16"/>
                <a:gd name="T3" fmla="*/ 0 h 17"/>
                <a:gd name="T4" fmla="*/ 11 w 16"/>
                <a:gd name="T5" fmla="*/ 2 h 17"/>
                <a:gd name="T6" fmla="*/ 12 w 16"/>
                <a:gd name="T7" fmla="*/ 2 h 17"/>
                <a:gd name="T8" fmla="*/ 13 w 16"/>
                <a:gd name="T9" fmla="*/ 3 h 17"/>
                <a:gd name="T10" fmla="*/ 15 w 16"/>
                <a:gd name="T11" fmla="*/ 4 h 17"/>
                <a:gd name="T12" fmla="*/ 16 w 16"/>
                <a:gd name="T13" fmla="*/ 6 h 17"/>
                <a:gd name="T14" fmla="*/ 16 w 16"/>
                <a:gd name="T15" fmla="*/ 7 h 17"/>
                <a:gd name="T16" fmla="*/ 16 w 16"/>
                <a:gd name="T17" fmla="*/ 8 h 17"/>
                <a:gd name="T18" fmla="*/ 16 w 16"/>
                <a:gd name="T19" fmla="*/ 10 h 17"/>
                <a:gd name="T20" fmla="*/ 16 w 16"/>
                <a:gd name="T21" fmla="*/ 12 h 17"/>
                <a:gd name="T22" fmla="*/ 15 w 16"/>
                <a:gd name="T23" fmla="*/ 13 h 17"/>
                <a:gd name="T24" fmla="*/ 13 w 16"/>
                <a:gd name="T25" fmla="*/ 14 h 17"/>
                <a:gd name="T26" fmla="*/ 12 w 16"/>
                <a:gd name="T27" fmla="*/ 15 h 17"/>
                <a:gd name="T28" fmla="*/ 11 w 16"/>
                <a:gd name="T29" fmla="*/ 16 h 17"/>
                <a:gd name="T30" fmla="*/ 10 w 16"/>
                <a:gd name="T31" fmla="*/ 16 h 17"/>
                <a:gd name="T32" fmla="*/ 8 w 16"/>
                <a:gd name="T33" fmla="*/ 17 h 17"/>
                <a:gd name="T34" fmla="*/ 7 w 16"/>
                <a:gd name="T35" fmla="*/ 16 h 17"/>
                <a:gd name="T36" fmla="*/ 5 w 16"/>
                <a:gd name="T37" fmla="*/ 16 h 17"/>
                <a:gd name="T38" fmla="*/ 3 w 16"/>
                <a:gd name="T39" fmla="*/ 15 h 17"/>
                <a:gd name="T40" fmla="*/ 2 w 16"/>
                <a:gd name="T41" fmla="*/ 14 h 17"/>
                <a:gd name="T42" fmla="*/ 1 w 16"/>
                <a:gd name="T43" fmla="*/ 13 h 17"/>
                <a:gd name="T44" fmla="*/ 0 w 16"/>
                <a:gd name="T45" fmla="*/ 12 h 17"/>
                <a:gd name="T46" fmla="*/ 0 w 16"/>
                <a:gd name="T47" fmla="*/ 10 h 17"/>
                <a:gd name="T48" fmla="*/ 0 w 16"/>
                <a:gd name="T49" fmla="*/ 8 h 17"/>
                <a:gd name="T50" fmla="*/ 0 w 16"/>
                <a:gd name="T51" fmla="*/ 7 h 17"/>
                <a:gd name="T52" fmla="*/ 0 w 16"/>
                <a:gd name="T53" fmla="*/ 6 h 17"/>
                <a:gd name="T54" fmla="*/ 1 w 16"/>
                <a:gd name="T55" fmla="*/ 4 h 17"/>
                <a:gd name="T56" fmla="*/ 2 w 16"/>
                <a:gd name="T57" fmla="*/ 3 h 17"/>
                <a:gd name="T58" fmla="*/ 3 w 16"/>
                <a:gd name="T59" fmla="*/ 2 h 17"/>
                <a:gd name="T60" fmla="*/ 5 w 16"/>
                <a:gd name="T61" fmla="*/ 2 h 17"/>
                <a:gd name="T62" fmla="*/ 7 w 16"/>
                <a:gd name="T63" fmla="*/ 0 h 17"/>
                <a:gd name="T64" fmla="*/ 8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8" y="0"/>
                  </a:moveTo>
                  <a:lnTo>
                    <a:pt x="10" y="0"/>
                  </a:lnTo>
                  <a:lnTo>
                    <a:pt x="11" y="2"/>
                  </a:lnTo>
                  <a:lnTo>
                    <a:pt x="12" y="2"/>
                  </a:lnTo>
                  <a:lnTo>
                    <a:pt x="13" y="3"/>
                  </a:lnTo>
                  <a:lnTo>
                    <a:pt x="15" y="4"/>
                  </a:lnTo>
                  <a:lnTo>
                    <a:pt x="16" y="6"/>
                  </a:lnTo>
                  <a:lnTo>
                    <a:pt x="16" y="7"/>
                  </a:lnTo>
                  <a:lnTo>
                    <a:pt x="16" y="8"/>
                  </a:lnTo>
                  <a:lnTo>
                    <a:pt x="16" y="10"/>
                  </a:lnTo>
                  <a:lnTo>
                    <a:pt x="16" y="12"/>
                  </a:lnTo>
                  <a:lnTo>
                    <a:pt x="15" y="13"/>
                  </a:lnTo>
                  <a:lnTo>
                    <a:pt x="13" y="14"/>
                  </a:lnTo>
                  <a:lnTo>
                    <a:pt x="12" y="15"/>
                  </a:lnTo>
                  <a:lnTo>
                    <a:pt x="11" y="16"/>
                  </a:lnTo>
                  <a:lnTo>
                    <a:pt x="10" y="16"/>
                  </a:lnTo>
                  <a:lnTo>
                    <a:pt x="8" y="17"/>
                  </a:lnTo>
                  <a:lnTo>
                    <a:pt x="7" y="16"/>
                  </a:lnTo>
                  <a:lnTo>
                    <a:pt x="5" y="16"/>
                  </a:lnTo>
                  <a:lnTo>
                    <a:pt x="3" y="15"/>
                  </a:lnTo>
                  <a:lnTo>
                    <a:pt x="2" y="14"/>
                  </a:lnTo>
                  <a:lnTo>
                    <a:pt x="1" y="13"/>
                  </a:lnTo>
                  <a:lnTo>
                    <a:pt x="0" y="12"/>
                  </a:lnTo>
                  <a:lnTo>
                    <a:pt x="0" y="10"/>
                  </a:lnTo>
                  <a:lnTo>
                    <a:pt x="0" y="8"/>
                  </a:lnTo>
                  <a:lnTo>
                    <a:pt x="0" y="7"/>
                  </a:lnTo>
                  <a:lnTo>
                    <a:pt x="0" y="6"/>
                  </a:lnTo>
                  <a:lnTo>
                    <a:pt x="1" y="4"/>
                  </a:lnTo>
                  <a:lnTo>
                    <a:pt x="2" y="3"/>
                  </a:lnTo>
                  <a:lnTo>
                    <a:pt x="3" y="2"/>
                  </a:lnTo>
                  <a:lnTo>
                    <a:pt x="5" y="2"/>
                  </a:lnTo>
                  <a:lnTo>
                    <a:pt x="7" y="0"/>
                  </a:lnTo>
                  <a:lnTo>
                    <a:pt x="8"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4" name="Freeform 55"/>
            <p:cNvSpPr>
              <a:spLocks/>
            </p:cNvSpPr>
            <p:nvPr/>
          </p:nvSpPr>
          <p:spPr bwMode="auto">
            <a:xfrm>
              <a:off x="1840" y="2289"/>
              <a:ext cx="16" cy="17"/>
            </a:xfrm>
            <a:custGeom>
              <a:avLst/>
              <a:gdLst>
                <a:gd name="T0" fmla="*/ 8 w 16"/>
                <a:gd name="T1" fmla="*/ 0 h 17"/>
                <a:gd name="T2" fmla="*/ 9 w 16"/>
                <a:gd name="T3" fmla="*/ 0 h 17"/>
                <a:gd name="T4" fmla="*/ 11 w 16"/>
                <a:gd name="T5" fmla="*/ 2 h 17"/>
                <a:gd name="T6" fmla="*/ 12 w 16"/>
                <a:gd name="T7" fmla="*/ 2 h 17"/>
                <a:gd name="T8" fmla="*/ 13 w 16"/>
                <a:gd name="T9" fmla="*/ 3 h 17"/>
                <a:gd name="T10" fmla="*/ 14 w 16"/>
                <a:gd name="T11" fmla="*/ 4 h 17"/>
                <a:gd name="T12" fmla="*/ 14 w 16"/>
                <a:gd name="T13" fmla="*/ 6 h 17"/>
                <a:gd name="T14" fmla="*/ 16 w 16"/>
                <a:gd name="T15" fmla="*/ 7 h 17"/>
                <a:gd name="T16" fmla="*/ 16 w 16"/>
                <a:gd name="T17" fmla="*/ 8 h 17"/>
                <a:gd name="T18" fmla="*/ 16 w 16"/>
                <a:gd name="T19" fmla="*/ 10 h 17"/>
                <a:gd name="T20" fmla="*/ 14 w 16"/>
                <a:gd name="T21" fmla="*/ 12 h 17"/>
                <a:gd name="T22" fmla="*/ 14 w 16"/>
                <a:gd name="T23" fmla="*/ 13 h 17"/>
                <a:gd name="T24" fmla="*/ 13 w 16"/>
                <a:gd name="T25" fmla="*/ 14 h 17"/>
                <a:gd name="T26" fmla="*/ 12 w 16"/>
                <a:gd name="T27" fmla="*/ 15 h 17"/>
                <a:gd name="T28" fmla="*/ 11 w 16"/>
                <a:gd name="T29" fmla="*/ 16 h 17"/>
                <a:gd name="T30" fmla="*/ 9 w 16"/>
                <a:gd name="T31" fmla="*/ 16 h 17"/>
                <a:gd name="T32" fmla="*/ 8 w 16"/>
                <a:gd name="T33" fmla="*/ 17 h 17"/>
                <a:gd name="T34" fmla="*/ 5 w 16"/>
                <a:gd name="T35" fmla="*/ 16 h 17"/>
                <a:gd name="T36" fmla="*/ 4 w 16"/>
                <a:gd name="T37" fmla="*/ 16 h 17"/>
                <a:gd name="T38" fmla="*/ 3 w 16"/>
                <a:gd name="T39" fmla="*/ 15 h 17"/>
                <a:gd name="T40" fmla="*/ 2 w 16"/>
                <a:gd name="T41" fmla="*/ 14 h 17"/>
                <a:gd name="T42" fmla="*/ 1 w 16"/>
                <a:gd name="T43" fmla="*/ 13 h 17"/>
                <a:gd name="T44" fmla="*/ 0 w 16"/>
                <a:gd name="T45" fmla="*/ 12 h 17"/>
                <a:gd name="T46" fmla="*/ 0 w 16"/>
                <a:gd name="T47" fmla="*/ 10 h 17"/>
                <a:gd name="T48" fmla="*/ 0 w 16"/>
                <a:gd name="T49" fmla="*/ 8 h 17"/>
                <a:gd name="T50" fmla="*/ 0 w 16"/>
                <a:gd name="T51" fmla="*/ 7 h 17"/>
                <a:gd name="T52" fmla="*/ 0 w 16"/>
                <a:gd name="T53" fmla="*/ 6 h 17"/>
                <a:gd name="T54" fmla="*/ 1 w 16"/>
                <a:gd name="T55" fmla="*/ 4 h 17"/>
                <a:gd name="T56" fmla="*/ 2 w 16"/>
                <a:gd name="T57" fmla="*/ 3 h 17"/>
                <a:gd name="T58" fmla="*/ 3 w 16"/>
                <a:gd name="T59" fmla="*/ 2 h 17"/>
                <a:gd name="T60" fmla="*/ 4 w 16"/>
                <a:gd name="T61" fmla="*/ 2 h 17"/>
                <a:gd name="T62" fmla="*/ 5 w 16"/>
                <a:gd name="T63" fmla="*/ 0 h 17"/>
                <a:gd name="T64" fmla="*/ 8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8" y="0"/>
                  </a:moveTo>
                  <a:lnTo>
                    <a:pt x="9" y="0"/>
                  </a:lnTo>
                  <a:lnTo>
                    <a:pt x="11" y="2"/>
                  </a:lnTo>
                  <a:lnTo>
                    <a:pt x="12" y="2"/>
                  </a:lnTo>
                  <a:lnTo>
                    <a:pt x="13" y="3"/>
                  </a:lnTo>
                  <a:lnTo>
                    <a:pt x="14" y="4"/>
                  </a:lnTo>
                  <a:lnTo>
                    <a:pt x="14" y="6"/>
                  </a:lnTo>
                  <a:lnTo>
                    <a:pt x="16" y="7"/>
                  </a:lnTo>
                  <a:lnTo>
                    <a:pt x="16" y="8"/>
                  </a:lnTo>
                  <a:lnTo>
                    <a:pt x="16" y="10"/>
                  </a:lnTo>
                  <a:lnTo>
                    <a:pt x="14" y="12"/>
                  </a:lnTo>
                  <a:lnTo>
                    <a:pt x="14" y="13"/>
                  </a:lnTo>
                  <a:lnTo>
                    <a:pt x="13" y="14"/>
                  </a:lnTo>
                  <a:lnTo>
                    <a:pt x="12" y="15"/>
                  </a:lnTo>
                  <a:lnTo>
                    <a:pt x="11" y="16"/>
                  </a:lnTo>
                  <a:lnTo>
                    <a:pt x="9" y="16"/>
                  </a:lnTo>
                  <a:lnTo>
                    <a:pt x="8" y="17"/>
                  </a:lnTo>
                  <a:lnTo>
                    <a:pt x="5" y="16"/>
                  </a:lnTo>
                  <a:lnTo>
                    <a:pt x="4" y="16"/>
                  </a:lnTo>
                  <a:lnTo>
                    <a:pt x="3" y="15"/>
                  </a:lnTo>
                  <a:lnTo>
                    <a:pt x="2" y="14"/>
                  </a:lnTo>
                  <a:lnTo>
                    <a:pt x="1" y="13"/>
                  </a:lnTo>
                  <a:lnTo>
                    <a:pt x="0" y="12"/>
                  </a:lnTo>
                  <a:lnTo>
                    <a:pt x="0" y="10"/>
                  </a:lnTo>
                  <a:lnTo>
                    <a:pt x="0" y="8"/>
                  </a:lnTo>
                  <a:lnTo>
                    <a:pt x="0" y="7"/>
                  </a:lnTo>
                  <a:lnTo>
                    <a:pt x="0" y="6"/>
                  </a:lnTo>
                  <a:lnTo>
                    <a:pt x="1" y="4"/>
                  </a:lnTo>
                  <a:lnTo>
                    <a:pt x="2" y="3"/>
                  </a:lnTo>
                  <a:lnTo>
                    <a:pt x="3" y="2"/>
                  </a:lnTo>
                  <a:lnTo>
                    <a:pt x="4" y="2"/>
                  </a:lnTo>
                  <a:lnTo>
                    <a:pt x="5" y="0"/>
                  </a:lnTo>
                  <a:lnTo>
                    <a:pt x="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5" name="Freeform 56"/>
            <p:cNvSpPr>
              <a:spLocks/>
            </p:cNvSpPr>
            <p:nvPr/>
          </p:nvSpPr>
          <p:spPr bwMode="auto">
            <a:xfrm>
              <a:off x="1840" y="2289"/>
              <a:ext cx="16" cy="17"/>
            </a:xfrm>
            <a:custGeom>
              <a:avLst/>
              <a:gdLst>
                <a:gd name="T0" fmla="*/ 8 w 16"/>
                <a:gd name="T1" fmla="*/ 0 h 17"/>
                <a:gd name="T2" fmla="*/ 9 w 16"/>
                <a:gd name="T3" fmla="*/ 0 h 17"/>
                <a:gd name="T4" fmla="*/ 11 w 16"/>
                <a:gd name="T5" fmla="*/ 2 h 17"/>
                <a:gd name="T6" fmla="*/ 12 w 16"/>
                <a:gd name="T7" fmla="*/ 2 h 17"/>
                <a:gd name="T8" fmla="*/ 13 w 16"/>
                <a:gd name="T9" fmla="*/ 3 h 17"/>
                <a:gd name="T10" fmla="*/ 14 w 16"/>
                <a:gd name="T11" fmla="*/ 4 h 17"/>
                <a:gd name="T12" fmla="*/ 14 w 16"/>
                <a:gd name="T13" fmla="*/ 6 h 17"/>
                <a:gd name="T14" fmla="*/ 16 w 16"/>
                <a:gd name="T15" fmla="*/ 7 h 17"/>
                <a:gd name="T16" fmla="*/ 16 w 16"/>
                <a:gd name="T17" fmla="*/ 8 h 17"/>
                <a:gd name="T18" fmla="*/ 16 w 16"/>
                <a:gd name="T19" fmla="*/ 10 h 17"/>
                <a:gd name="T20" fmla="*/ 14 w 16"/>
                <a:gd name="T21" fmla="*/ 12 h 17"/>
                <a:gd name="T22" fmla="*/ 14 w 16"/>
                <a:gd name="T23" fmla="*/ 13 h 17"/>
                <a:gd name="T24" fmla="*/ 13 w 16"/>
                <a:gd name="T25" fmla="*/ 14 h 17"/>
                <a:gd name="T26" fmla="*/ 12 w 16"/>
                <a:gd name="T27" fmla="*/ 15 h 17"/>
                <a:gd name="T28" fmla="*/ 11 w 16"/>
                <a:gd name="T29" fmla="*/ 16 h 17"/>
                <a:gd name="T30" fmla="*/ 9 w 16"/>
                <a:gd name="T31" fmla="*/ 16 h 17"/>
                <a:gd name="T32" fmla="*/ 8 w 16"/>
                <a:gd name="T33" fmla="*/ 17 h 17"/>
                <a:gd name="T34" fmla="*/ 5 w 16"/>
                <a:gd name="T35" fmla="*/ 16 h 17"/>
                <a:gd name="T36" fmla="*/ 4 w 16"/>
                <a:gd name="T37" fmla="*/ 16 h 17"/>
                <a:gd name="T38" fmla="*/ 3 w 16"/>
                <a:gd name="T39" fmla="*/ 15 h 17"/>
                <a:gd name="T40" fmla="*/ 2 w 16"/>
                <a:gd name="T41" fmla="*/ 14 h 17"/>
                <a:gd name="T42" fmla="*/ 1 w 16"/>
                <a:gd name="T43" fmla="*/ 13 h 17"/>
                <a:gd name="T44" fmla="*/ 0 w 16"/>
                <a:gd name="T45" fmla="*/ 12 h 17"/>
                <a:gd name="T46" fmla="*/ 0 w 16"/>
                <a:gd name="T47" fmla="*/ 10 h 17"/>
                <a:gd name="T48" fmla="*/ 0 w 16"/>
                <a:gd name="T49" fmla="*/ 8 h 17"/>
                <a:gd name="T50" fmla="*/ 0 w 16"/>
                <a:gd name="T51" fmla="*/ 7 h 17"/>
                <a:gd name="T52" fmla="*/ 0 w 16"/>
                <a:gd name="T53" fmla="*/ 6 h 17"/>
                <a:gd name="T54" fmla="*/ 1 w 16"/>
                <a:gd name="T55" fmla="*/ 4 h 17"/>
                <a:gd name="T56" fmla="*/ 2 w 16"/>
                <a:gd name="T57" fmla="*/ 3 h 17"/>
                <a:gd name="T58" fmla="*/ 3 w 16"/>
                <a:gd name="T59" fmla="*/ 2 h 17"/>
                <a:gd name="T60" fmla="*/ 4 w 16"/>
                <a:gd name="T61" fmla="*/ 2 h 17"/>
                <a:gd name="T62" fmla="*/ 5 w 16"/>
                <a:gd name="T63" fmla="*/ 0 h 17"/>
                <a:gd name="T64" fmla="*/ 8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8" y="0"/>
                  </a:moveTo>
                  <a:lnTo>
                    <a:pt x="9" y="0"/>
                  </a:lnTo>
                  <a:lnTo>
                    <a:pt x="11" y="2"/>
                  </a:lnTo>
                  <a:lnTo>
                    <a:pt x="12" y="2"/>
                  </a:lnTo>
                  <a:lnTo>
                    <a:pt x="13" y="3"/>
                  </a:lnTo>
                  <a:lnTo>
                    <a:pt x="14" y="4"/>
                  </a:lnTo>
                  <a:lnTo>
                    <a:pt x="14" y="6"/>
                  </a:lnTo>
                  <a:lnTo>
                    <a:pt x="16" y="7"/>
                  </a:lnTo>
                  <a:lnTo>
                    <a:pt x="16" y="8"/>
                  </a:lnTo>
                  <a:lnTo>
                    <a:pt x="16" y="10"/>
                  </a:lnTo>
                  <a:lnTo>
                    <a:pt x="14" y="12"/>
                  </a:lnTo>
                  <a:lnTo>
                    <a:pt x="14" y="13"/>
                  </a:lnTo>
                  <a:lnTo>
                    <a:pt x="13" y="14"/>
                  </a:lnTo>
                  <a:lnTo>
                    <a:pt x="12" y="15"/>
                  </a:lnTo>
                  <a:lnTo>
                    <a:pt x="11" y="16"/>
                  </a:lnTo>
                  <a:lnTo>
                    <a:pt x="9" y="16"/>
                  </a:lnTo>
                  <a:lnTo>
                    <a:pt x="8" y="17"/>
                  </a:lnTo>
                  <a:lnTo>
                    <a:pt x="5" y="16"/>
                  </a:lnTo>
                  <a:lnTo>
                    <a:pt x="4" y="16"/>
                  </a:lnTo>
                  <a:lnTo>
                    <a:pt x="3" y="15"/>
                  </a:lnTo>
                  <a:lnTo>
                    <a:pt x="2" y="14"/>
                  </a:lnTo>
                  <a:lnTo>
                    <a:pt x="1" y="13"/>
                  </a:lnTo>
                  <a:lnTo>
                    <a:pt x="0" y="12"/>
                  </a:lnTo>
                  <a:lnTo>
                    <a:pt x="0" y="10"/>
                  </a:lnTo>
                  <a:lnTo>
                    <a:pt x="0" y="8"/>
                  </a:lnTo>
                  <a:lnTo>
                    <a:pt x="0" y="7"/>
                  </a:lnTo>
                  <a:lnTo>
                    <a:pt x="0" y="6"/>
                  </a:lnTo>
                  <a:lnTo>
                    <a:pt x="1" y="4"/>
                  </a:lnTo>
                  <a:lnTo>
                    <a:pt x="2" y="3"/>
                  </a:lnTo>
                  <a:lnTo>
                    <a:pt x="3" y="2"/>
                  </a:lnTo>
                  <a:lnTo>
                    <a:pt x="4" y="2"/>
                  </a:lnTo>
                  <a:lnTo>
                    <a:pt x="5" y="0"/>
                  </a:lnTo>
                  <a:lnTo>
                    <a:pt x="8"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6" name="Freeform 57"/>
            <p:cNvSpPr>
              <a:spLocks/>
            </p:cNvSpPr>
            <p:nvPr/>
          </p:nvSpPr>
          <p:spPr bwMode="auto">
            <a:xfrm>
              <a:off x="1876" y="2289"/>
              <a:ext cx="16" cy="17"/>
            </a:xfrm>
            <a:custGeom>
              <a:avLst/>
              <a:gdLst>
                <a:gd name="T0" fmla="*/ 9 w 16"/>
                <a:gd name="T1" fmla="*/ 0 h 17"/>
                <a:gd name="T2" fmla="*/ 10 w 16"/>
                <a:gd name="T3" fmla="*/ 0 h 17"/>
                <a:gd name="T4" fmla="*/ 11 w 16"/>
                <a:gd name="T5" fmla="*/ 2 h 17"/>
                <a:gd name="T6" fmla="*/ 13 w 16"/>
                <a:gd name="T7" fmla="*/ 2 h 17"/>
                <a:gd name="T8" fmla="*/ 14 w 16"/>
                <a:gd name="T9" fmla="*/ 3 h 17"/>
                <a:gd name="T10" fmla="*/ 15 w 16"/>
                <a:gd name="T11" fmla="*/ 4 h 17"/>
                <a:gd name="T12" fmla="*/ 15 w 16"/>
                <a:gd name="T13" fmla="*/ 6 h 17"/>
                <a:gd name="T14" fmla="*/ 16 w 16"/>
                <a:gd name="T15" fmla="*/ 7 h 17"/>
                <a:gd name="T16" fmla="*/ 16 w 16"/>
                <a:gd name="T17" fmla="*/ 8 h 17"/>
                <a:gd name="T18" fmla="*/ 16 w 16"/>
                <a:gd name="T19" fmla="*/ 10 h 17"/>
                <a:gd name="T20" fmla="*/ 15 w 16"/>
                <a:gd name="T21" fmla="*/ 12 h 17"/>
                <a:gd name="T22" fmla="*/ 15 w 16"/>
                <a:gd name="T23" fmla="*/ 13 h 17"/>
                <a:gd name="T24" fmla="*/ 14 w 16"/>
                <a:gd name="T25" fmla="*/ 14 h 17"/>
                <a:gd name="T26" fmla="*/ 13 w 16"/>
                <a:gd name="T27" fmla="*/ 15 h 17"/>
                <a:gd name="T28" fmla="*/ 11 w 16"/>
                <a:gd name="T29" fmla="*/ 16 h 17"/>
                <a:gd name="T30" fmla="*/ 10 w 16"/>
                <a:gd name="T31" fmla="*/ 16 h 17"/>
                <a:gd name="T32" fmla="*/ 9 w 16"/>
                <a:gd name="T33" fmla="*/ 17 h 17"/>
                <a:gd name="T34" fmla="*/ 6 w 16"/>
                <a:gd name="T35" fmla="*/ 16 h 17"/>
                <a:gd name="T36" fmla="*/ 5 w 16"/>
                <a:gd name="T37" fmla="*/ 16 h 17"/>
                <a:gd name="T38" fmla="*/ 4 w 16"/>
                <a:gd name="T39" fmla="*/ 15 h 17"/>
                <a:gd name="T40" fmla="*/ 2 w 16"/>
                <a:gd name="T41" fmla="*/ 14 h 17"/>
                <a:gd name="T42" fmla="*/ 2 w 16"/>
                <a:gd name="T43" fmla="*/ 13 h 17"/>
                <a:gd name="T44" fmla="*/ 1 w 16"/>
                <a:gd name="T45" fmla="*/ 12 h 17"/>
                <a:gd name="T46" fmla="*/ 1 w 16"/>
                <a:gd name="T47" fmla="*/ 10 h 17"/>
                <a:gd name="T48" fmla="*/ 0 w 16"/>
                <a:gd name="T49" fmla="*/ 8 h 17"/>
                <a:gd name="T50" fmla="*/ 1 w 16"/>
                <a:gd name="T51" fmla="*/ 7 h 17"/>
                <a:gd name="T52" fmla="*/ 1 w 16"/>
                <a:gd name="T53" fmla="*/ 6 h 17"/>
                <a:gd name="T54" fmla="*/ 2 w 16"/>
                <a:gd name="T55" fmla="*/ 4 h 17"/>
                <a:gd name="T56" fmla="*/ 2 w 16"/>
                <a:gd name="T57" fmla="*/ 3 h 17"/>
                <a:gd name="T58" fmla="*/ 4 w 16"/>
                <a:gd name="T59" fmla="*/ 2 h 17"/>
                <a:gd name="T60" fmla="*/ 5 w 16"/>
                <a:gd name="T61" fmla="*/ 2 h 17"/>
                <a:gd name="T62" fmla="*/ 6 w 16"/>
                <a:gd name="T63" fmla="*/ 0 h 17"/>
                <a:gd name="T64" fmla="*/ 9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9" y="0"/>
                  </a:moveTo>
                  <a:lnTo>
                    <a:pt x="10" y="0"/>
                  </a:lnTo>
                  <a:lnTo>
                    <a:pt x="11" y="2"/>
                  </a:lnTo>
                  <a:lnTo>
                    <a:pt x="13" y="2"/>
                  </a:lnTo>
                  <a:lnTo>
                    <a:pt x="14" y="3"/>
                  </a:lnTo>
                  <a:lnTo>
                    <a:pt x="15" y="4"/>
                  </a:lnTo>
                  <a:lnTo>
                    <a:pt x="15" y="6"/>
                  </a:lnTo>
                  <a:lnTo>
                    <a:pt x="16" y="7"/>
                  </a:lnTo>
                  <a:lnTo>
                    <a:pt x="16" y="8"/>
                  </a:lnTo>
                  <a:lnTo>
                    <a:pt x="16" y="10"/>
                  </a:lnTo>
                  <a:lnTo>
                    <a:pt x="15" y="12"/>
                  </a:lnTo>
                  <a:lnTo>
                    <a:pt x="15" y="13"/>
                  </a:lnTo>
                  <a:lnTo>
                    <a:pt x="14" y="14"/>
                  </a:lnTo>
                  <a:lnTo>
                    <a:pt x="13" y="15"/>
                  </a:lnTo>
                  <a:lnTo>
                    <a:pt x="11" y="16"/>
                  </a:lnTo>
                  <a:lnTo>
                    <a:pt x="10" y="16"/>
                  </a:lnTo>
                  <a:lnTo>
                    <a:pt x="9" y="17"/>
                  </a:lnTo>
                  <a:lnTo>
                    <a:pt x="6" y="16"/>
                  </a:lnTo>
                  <a:lnTo>
                    <a:pt x="5" y="16"/>
                  </a:lnTo>
                  <a:lnTo>
                    <a:pt x="4" y="15"/>
                  </a:lnTo>
                  <a:lnTo>
                    <a:pt x="2" y="14"/>
                  </a:lnTo>
                  <a:lnTo>
                    <a:pt x="2" y="13"/>
                  </a:lnTo>
                  <a:lnTo>
                    <a:pt x="1" y="12"/>
                  </a:lnTo>
                  <a:lnTo>
                    <a:pt x="1" y="10"/>
                  </a:lnTo>
                  <a:lnTo>
                    <a:pt x="0" y="8"/>
                  </a:lnTo>
                  <a:lnTo>
                    <a:pt x="1" y="7"/>
                  </a:lnTo>
                  <a:lnTo>
                    <a:pt x="1" y="6"/>
                  </a:lnTo>
                  <a:lnTo>
                    <a:pt x="2" y="4"/>
                  </a:lnTo>
                  <a:lnTo>
                    <a:pt x="2" y="3"/>
                  </a:lnTo>
                  <a:lnTo>
                    <a:pt x="4" y="2"/>
                  </a:lnTo>
                  <a:lnTo>
                    <a:pt x="5" y="2"/>
                  </a:lnTo>
                  <a:lnTo>
                    <a:pt x="6" y="0"/>
                  </a:lnTo>
                  <a:lnTo>
                    <a:pt x="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7" name="Freeform 58"/>
            <p:cNvSpPr>
              <a:spLocks/>
            </p:cNvSpPr>
            <p:nvPr/>
          </p:nvSpPr>
          <p:spPr bwMode="auto">
            <a:xfrm>
              <a:off x="1876" y="2289"/>
              <a:ext cx="16" cy="17"/>
            </a:xfrm>
            <a:custGeom>
              <a:avLst/>
              <a:gdLst>
                <a:gd name="T0" fmla="*/ 9 w 16"/>
                <a:gd name="T1" fmla="*/ 0 h 17"/>
                <a:gd name="T2" fmla="*/ 10 w 16"/>
                <a:gd name="T3" fmla="*/ 0 h 17"/>
                <a:gd name="T4" fmla="*/ 11 w 16"/>
                <a:gd name="T5" fmla="*/ 2 h 17"/>
                <a:gd name="T6" fmla="*/ 13 w 16"/>
                <a:gd name="T7" fmla="*/ 2 h 17"/>
                <a:gd name="T8" fmla="*/ 14 w 16"/>
                <a:gd name="T9" fmla="*/ 3 h 17"/>
                <a:gd name="T10" fmla="*/ 15 w 16"/>
                <a:gd name="T11" fmla="*/ 4 h 17"/>
                <a:gd name="T12" fmla="*/ 15 w 16"/>
                <a:gd name="T13" fmla="*/ 6 h 17"/>
                <a:gd name="T14" fmla="*/ 16 w 16"/>
                <a:gd name="T15" fmla="*/ 7 h 17"/>
                <a:gd name="T16" fmla="*/ 16 w 16"/>
                <a:gd name="T17" fmla="*/ 8 h 17"/>
                <a:gd name="T18" fmla="*/ 16 w 16"/>
                <a:gd name="T19" fmla="*/ 10 h 17"/>
                <a:gd name="T20" fmla="*/ 15 w 16"/>
                <a:gd name="T21" fmla="*/ 12 h 17"/>
                <a:gd name="T22" fmla="*/ 15 w 16"/>
                <a:gd name="T23" fmla="*/ 13 h 17"/>
                <a:gd name="T24" fmla="*/ 14 w 16"/>
                <a:gd name="T25" fmla="*/ 14 h 17"/>
                <a:gd name="T26" fmla="*/ 13 w 16"/>
                <a:gd name="T27" fmla="*/ 15 h 17"/>
                <a:gd name="T28" fmla="*/ 11 w 16"/>
                <a:gd name="T29" fmla="*/ 16 h 17"/>
                <a:gd name="T30" fmla="*/ 10 w 16"/>
                <a:gd name="T31" fmla="*/ 16 h 17"/>
                <a:gd name="T32" fmla="*/ 9 w 16"/>
                <a:gd name="T33" fmla="*/ 17 h 17"/>
                <a:gd name="T34" fmla="*/ 6 w 16"/>
                <a:gd name="T35" fmla="*/ 16 h 17"/>
                <a:gd name="T36" fmla="*/ 5 w 16"/>
                <a:gd name="T37" fmla="*/ 16 h 17"/>
                <a:gd name="T38" fmla="*/ 4 w 16"/>
                <a:gd name="T39" fmla="*/ 15 h 17"/>
                <a:gd name="T40" fmla="*/ 2 w 16"/>
                <a:gd name="T41" fmla="*/ 14 h 17"/>
                <a:gd name="T42" fmla="*/ 2 w 16"/>
                <a:gd name="T43" fmla="*/ 13 h 17"/>
                <a:gd name="T44" fmla="*/ 1 w 16"/>
                <a:gd name="T45" fmla="*/ 12 h 17"/>
                <a:gd name="T46" fmla="*/ 1 w 16"/>
                <a:gd name="T47" fmla="*/ 10 h 17"/>
                <a:gd name="T48" fmla="*/ 0 w 16"/>
                <a:gd name="T49" fmla="*/ 8 h 17"/>
                <a:gd name="T50" fmla="*/ 1 w 16"/>
                <a:gd name="T51" fmla="*/ 7 h 17"/>
                <a:gd name="T52" fmla="*/ 1 w 16"/>
                <a:gd name="T53" fmla="*/ 6 h 17"/>
                <a:gd name="T54" fmla="*/ 2 w 16"/>
                <a:gd name="T55" fmla="*/ 4 h 17"/>
                <a:gd name="T56" fmla="*/ 2 w 16"/>
                <a:gd name="T57" fmla="*/ 3 h 17"/>
                <a:gd name="T58" fmla="*/ 4 w 16"/>
                <a:gd name="T59" fmla="*/ 2 h 17"/>
                <a:gd name="T60" fmla="*/ 5 w 16"/>
                <a:gd name="T61" fmla="*/ 2 h 17"/>
                <a:gd name="T62" fmla="*/ 6 w 16"/>
                <a:gd name="T63" fmla="*/ 0 h 17"/>
                <a:gd name="T64" fmla="*/ 9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9" y="0"/>
                  </a:moveTo>
                  <a:lnTo>
                    <a:pt x="10" y="0"/>
                  </a:lnTo>
                  <a:lnTo>
                    <a:pt x="11" y="2"/>
                  </a:lnTo>
                  <a:lnTo>
                    <a:pt x="13" y="2"/>
                  </a:lnTo>
                  <a:lnTo>
                    <a:pt x="14" y="3"/>
                  </a:lnTo>
                  <a:lnTo>
                    <a:pt x="15" y="4"/>
                  </a:lnTo>
                  <a:lnTo>
                    <a:pt x="15" y="6"/>
                  </a:lnTo>
                  <a:lnTo>
                    <a:pt x="16" y="7"/>
                  </a:lnTo>
                  <a:lnTo>
                    <a:pt x="16" y="8"/>
                  </a:lnTo>
                  <a:lnTo>
                    <a:pt x="16" y="10"/>
                  </a:lnTo>
                  <a:lnTo>
                    <a:pt x="15" y="12"/>
                  </a:lnTo>
                  <a:lnTo>
                    <a:pt x="15" y="13"/>
                  </a:lnTo>
                  <a:lnTo>
                    <a:pt x="14" y="14"/>
                  </a:lnTo>
                  <a:lnTo>
                    <a:pt x="13" y="15"/>
                  </a:lnTo>
                  <a:lnTo>
                    <a:pt x="11" y="16"/>
                  </a:lnTo>
                  <a:lnTo>
                    <a:pt x="10" y="16"/>
                  </a:lnTo>
                  <a:lnTo>
                    <a:pt x="9" y="17"/>
                  </a:lnTo>
                  <a:lnTo>
                    <a:pt x="6" y="16"/>
                  </a:lnTo>
                  <a:lnTo>
                    <a:pt x="5" y="16"/>
                  </a:lnTo>
                  <a:lnTo>
                    <a:pt x="4" y="15"/>
                  </a:lnTo>
                  <a:lnTo>
                    <a:pt x="2" y="14"/>
                  </a:lnTo>
                  <a:lnTo>
                    <a:pt x="2" y="13"/>
                  </a:lnTo>
                  <a:lnTo>
                    <a:pt x="1" y="12"/>
                  </a:lnTo>
                  <a:lnTo>
                    <a:pt x="1" y="10"/>
                  </a:lnTo>
                  <a:lnTo>
                    <a:pt x="0" y="8"/>
                  </a:lnTo>
                  <a:lnTo>
                    <a:pt x="1" y="7"/>
                  </a:lnTo>
                  <a:lnTo>
                    <a:pt x="1" y="6"/>
                  </a:lnTo>
                  <a:lnTo>
                    <a:pt x="2" y="4"/>
                  </a:lnTo>
                  <a:lnTo>
                    <a:pt x="2" y="3"/>
                  </a:lnTo>
                  <a:lnTo>
                    <a:pt x="4" y="2"/>
                  </a:lnTo>
                  <a:lnTo>
                    <a:pt x="5" y="2"/>
                  </a:lnTo>
                  <a:lnTo>
                    <a:pt x="6" y="0"/>
                  </a:lnTo>
                  <a:lnTo>
                    <a:pt x="9"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8" name="Freeform 59"/>
            <p:cNvSpPr>
              <a:spLocks/>
            </p:cNvSpPr>
            <p:nvPr/>
          </p:nvSpPr>
          <p:spPr bwMode="auto">
            <a:xfrm>
              <a:off x="1631" y="2053"/>
              <a:ext cx="185" cy="125"/>
            </a:xfrm>
            <a:custGeom>
              <a:avLst/>
              <a:gdLst>
                <a:gd name="T0" fmla="*/ 106 w 185"/>
                <a:gd name="T1" fmla="*/ 5 h 125"/>
                <a:gd name="T2" fmla="*/ 86 w 185"/>
                <a:gd name="T3" fmla="*/ 11 h 125"/>
                <a:gd name="T4" fmla="*/ 63 w 185"/>
                <a:gd name="T5" fmla="*/ 18 h 125"/>
                <a:gd name="T6" fmla="*/ 48 w 185"/>
                <a:gd name="T7" fmla="*/ 25 h 125"/>
                <a:gd name="T8" fmla="*/ 42 w 185"/>
                <a:gd name="T9" fmla="*/ 30 h 125"/>
                <a:gd name="T10" fmla="*/ 40 w 185"/>
                <a:gd name="T11" fmla="*/ 38 h 125"/>
                <a:gd name="T12" fmla="*/ 38 w 185"/>
                <a:gd name="T13" fmla="*/ 48 h 125"/>
                <a:gd name="T14" fmla="*/ 35 w 185"/>
                <a:gd name="T15" fmla="*/ 57 h 125"/>
                <a:gd name="T16" fmla="*/ 29 w 185"/>
                <a:gd name="T17" fmla="*/ 64 h 125"/>
                <a:gd name="T18" fmla="*/ 20 w 185"/>
                <a:gd name="T19" fmla="*/ 72 h 125"/>
                <a:gd name="T20" fmla="*/ 10 w 185"/>
                <a:gd name="T21" fmla="*/ 82 h 125"/>
                <a:gd name="T22" fmla="*/ 2 w 185"/>
                <a:gd name="T23" fmla="*/ 96 h 125"/>
                <a:gd name="T24" fmla="*/ 1 w 185"/>
                <a:gd name="T25" fmla="*/ 107 h 125"/>
                <a:gd name="T26" fmla="*/ 3 w 185"/>
                <a:gd name="T27" fmla="*/ 114 h 125"/>
                <a:gd name="T28" fmla="*/ 13 w 185"/>
                <a:gd name="T29" fmla="*/ 121 h 125"/>
                <a:gd name="T30" fmla="*/ 32 w 185"/>
                <a:gd name="T31" fmla="*/ 125 h 125"/>
                <a:gd name="T32" fmla="*/ 56 w 185"/>
                <a:gd name="T33" fmla="*/ 124 h 125"/>
                <a:gd name="T34" fmla="*/ 76 w 185"/>
                <a:gd name="T35" fmla="*/ 120 h 125"/>
                <a:gd name="T36" fmla="*/ 93 w 185"/>
                <a:gd name="T37" fmla="*/ 114 h 125"/>
                <a:gd name="T38" fmla="*/ 114 w 185"/>
                <a:gd name="T39" fmla="*/ 111 h 125"/>
                <a:gd name="T40" fmla="*/ 136 w 185"/>
                <a:gd name="T41" fmla="*/ 112 h 125"/>
                <a:gd name="T42" fmla="*/ 159 w 185"/>
                <a:gd name="T43" fmla="*/ 115 h 125"/>
                <a:gd name="T44" fmla="*/ 174 w 185"/>
                <a:gd name="T45" fmla="*/ 111 h 125"/>
                <a:gd name="T46" fmla="*/ 181 w 185"/>
                <a:gd name="T47" fmla="*/ 102 h 125"/>
                <a:gd name="T48" fmla="*/ 184 w 185"/>
                <a:gd name="T49" fmla="*/ 95 h 125"/>
                <a:gd name="T50" fmla="*/ 185 w 185"/>
                <a:gd name="T51" fmla="*/ 85 h 125"/>
                <a:gd name="T52" fmla="*/ 185 w 185"/>
                <a:gd name="T53" fmla="*/ 78 h 125"/>
                <a:gd name="T54" fmla="*/ 183 w 185"/>
                <a:gd name="T55" fmla="*/ 77 h 125"/>
                <a:gd name="T56" fmla="*/ 182 w 185"/>
                <a:gd name="T57" fmla="*/ 76 h 125"/>
                <a:gd name="T58" fmla="*/ 180 w 185"/>
                <a:gd name="T59" fmla="*/ 74 h 125"/>
                <a:gd name="T60" fmla="*/ 177 w 185"/>
                <a:gd name="T61" fmla="*/ 72 h 125"/>
                <a:gd name="T62" fmla="*/ 174 w 185"/>
                <a:gd name="T63" fmla="*/ 72 h 125"/>
                <a:gd name="T64" fmla="*/ 173 w 185"/>
                <a:gd name="T65" fmla="*/ 71 h 125"/>
                <a:gd name="T66" fmla="*/ 172 w 185"/>
                <a:gd name="T67" fmla="*/ 71 h 125"/>
                <a:gd name="T68" fmla="*/ 171 w 185"/>
                <a:gd name="T69" fmla="*/ 69 h 125"/>
                <a:gd name="T70" fmla="*/ 165 w 185"/>
                <a:gd name="T71" fmla="*/ 67 h 125"/>
                <a:gd name="T72" fmla="*/ 162 w 185"/>
                <a:gd name="T73" fmla="*/ 60 h 125"/>
                <a:gd name="T74" fmla="*/ 161 w 185"/>
                <a:gd name="T75" fmla="*/ 39 h 125"/>
                <a:gd name="T76" fmla="*/ 163 w 185"/>
                <a:gd name="T77" fmla="*/ 15 h 125"/>
                <a:gd name="T78" fmla="*/ 165 w 185"/>
                <a:gd name="T79" fmla="*/ 0 h 125"/>
                <a:gd name="T80" fmla="*/ 133 w 185"/>
                <a:gd name="T81" fmla="*/ 3 h 125"/>
                <a:gd name="T82" fmla="*/ 128 w 185"/>
                <a:gd name="T83" fmla="*/ 3 h 125"/>
                <a:gd name="T84" fmla="*/ 123 w 185"/>
                <a:gd name="T85" fmla="*/ 3 h 125"/>
                <a:gd name="T86" fmla="*/ 117 w 185"/>
                <a:gd name="T87" fmla="*/ 4 h 125"/>
                <a:gd name="T88" fmla="*/ 112 w 185"/>
                <a:gd name="T89" fmla="*/ 4 h 1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5"/>
                <a:gd name="T136" fmla="*/ 0 h 125"/>
                <a:gd name="T137" fmla="*/ 185 w 185"/>
                <a:gd name="T138" fmla="*/ 125 h 1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5" h="125">
                  <a:moveTo>
                    <a:pt x="112" y="4"/>
                  </a:moveTo>
                  <a:lnTo>
                    <a:pt x="106" y="5"/>
                  </a:lnTo>
                  <a:lnTo>
                    <a:pt x="97" y="7"/>
                  </a:lnTo>
                  <a:lnTo>
                    <a:pt x="86" y="11"/>
                  </a:lnTo>
                  <a:lnTo>
                    <a:pt x="74" y="14"/>
                  </a:lnTo>
                  <a:lnTo>
                    <a:pt x="63" y="18"/>
                  </a:lnTo>
                  <a:lnTo>
                    <a:pt x="51" y="23"/>
                  </a:lnTo>
                  <a:lnTo>
                    <a:pt x="48" y="25"/>
                  </a:lnTo>
                  <a:lnTo>
                    <a:pt x="45" y="28"/>
                  </a:lnTo>
                  <a:lnTo>
                    <a:pt x="42" y="30"/>
                  </a:lnTo>
                  <a:lnTo>
                    <a:pt x="41" y="33"/>
                  </a:lnTo>
                  <a:lnTo>
                    <a:pt x="40" y="38"/>
                  </a:lnTo>
                  <a:lnTo>
                    <a:pt x="39" y="43"/>
                  </a:lnTo>
                  <a:lnTo>
                    <a:pt x="38" y="48"/>
                  </a:lnTo>
                  <a:lnTo>
                    <a:pt x="36" y="52"/>
                  </a:lnTo>
                  <a:lnTo>
                    <a:pt x="35" y="57"/>
                  </a:lnTo>
                  <a:lnTo>
                    <a:pt x="31" y="61"/>
                  </a:lnTo>
                  <a:lnTo>
                    <a:pt x="29" y="64"/>
                  </a:lnTo>
                  <a:lnTo>
                    <a:pt x="25" y="69"/>
                  </a:lnTo>
                  <a:lnTo>
                    <a:pt x="20" y="72"/>
                  </a:lnTo>
                  <a:lnTo>
                    <a:pt x="16" y="77"/>
                  </a:lnTo>
                  <a:lnTo>
                    <a:pt x="10" y="82"/>
                  </a:lnTo>
                  <a:lnTo>
                    <a:pt x="6" y="89"/>
                  </a:lnTo>
                  <a:lnTo>
                    <a:pt x="2" y="96"/>
                  </a:lnTo>
                  <a:lnTo>
                    <a:pt x="0" y="104"/>
                  </a:lnTo>
                  <a:lnTo>
                    <a:pt x="1" y="107"/>
                  </a:lnTo>
                  <a:lnTo>
                    <a:pt x="1" y="110"/>
                  </a:lnTo>
                  <a:lnTo>
                    <a:pt x="3" y="114"/>
                  </a:lnTo>
                  <a:lnTo>
                    <a:pt x="7" y="117"/>
                  </a:lnTo>
                  <a:lnTo>
                    <a:pt x="13" y="121"/>
                  </a:lnTo>
                  <a:lnTo>
                    <a:pt x="22" y="124"/>
                  </a:lnTo>
                  <a:lnTo>
                    <a:pt x="32" y="125"/>
                  </a:lnTo>
                  <a:lnTo>
                    <a:pt x="45" y="125"/>
                  </a:lnTo>
                  <a:lnTo>
                    <a:pt x="56" y="124"/>
                  </a:lnTo>
                  <a:lnTo>
                    <a:pt x="67" y="123"/>
                  </a:lnTo>
                  <a:lnTo>
                    <a:pt x="76" y="120"/>
                  </a:lnTo>
                  <a:lnTo>
                    <a:pt x="84" y="117"/>
                  </a:lnTo>
                  <a:lnTo>
                    <a:pt x="93" y="114"/>
                  </a:lnTo>
                  <a:lnTo>
                    <a:pt x="104" y="111"/>
                  </a:lnTo>
                  <a:lnTo>
                    <a:pt x="114" y="111"/>
                  </a:lnTo>
                  <a:lnTo>
                    <a:pt x="125" y="111"/>
                  </a:lnTo>
                  <a:lnTo>
                    <a:pt x="136" y="112"/>
                  </a:lnTo>
                  <a:lnTo>
                    <a:pt x="147" y="115"/>
                  </a:lnTo>
                  <a:lnTo>
                    <a:pt x="159" y="115"/>
                  </a:lnTo>
                  <a:lnTo>
                    <a:pt x="170" y="116"/>
                  </a:lnTo>
                  <a:lnTo>
                    <a:pt x="174" y="111"/>
                  </a:lnTo>
                  <a:lnTo>
                    <a:pt x="179" y="107"/>
                  </a:lnTo>
                  <a:lnTo>
                    <a:pt x="181" y="102"/>
                  </a:lnTo>
                  <a:lnTo>
                    <a:pt x="183" y="98"/>
                  </a:lnTo>
                  <a:lnTo>
                    <a:pt x="184" y="95"/>
                  </a:lnTo>
                  <a:lnTo>
                    <a:pt x="185" y="89"/>
                  </a:lnTo>
                  <a:lnTo>
                    <a:pt x="185" y="85"/>
                  </a:lnTo>
                  <a:lnTo>
                    <a:pt x="185" y="78"/>
                  </a:lnTo>
                  <a:lnTo>
                    <a:pt x="184" y="77"/>
                  </a:lnTo>
                  <a:lnTo>
                    <a:pt x="183" y="77"/>
                  </a:lnTo>
                  <a:lnTo>
                    <a:pt x="183" y="76"/>
                  </a:lnTo>
                  <a:lnTo>
                    <a:pt x="182" y="76"/>
                  </a:lnTo>
                  <a:lnTo>
                    <a:pt x="181" y="76"/>
                  </a:lnTo>
                  <a:lnTo>
                    <a:pt x="180" y="74"/>
                  </a:lnTo>
                  <a:lnTo>
                    <a:pt x="179" y="74"/>
                  </a:lnTo>
                  <a:lnTo>
                    <a:pt x="177" y="72"/>
                  </a:lnTo>
                  <a:lnTo>
                    <a:pt x="175" y="72"/>
                  </a:lnTo>
                  <a:lnTo>
                    <a:pt x="174" y="72"/>
                  </a:lnTo>
                  <a:lnTo>
                    <a:pt x="173" y="72"/>
                  </a:lnTo>
                  <a:lnTo>
                    <a:pt x="173" y="71"/>
                  </a:lnTo>
                  <a:lnTo>
                    <a:pt x="172" y="71"/>
                  </a:lnTo>
                  <a:lnTo>
                    <a:pt x="171" y="70"/>
                  </a:lnTo>
                  <a:lnTo>
                    <a:pt x="171" y="69"/>
                  </a:lnTo>
                  <a:lnTo>
                    <a:pt x="168" y="68"/>
                  </a:lnTo>
                  <a:lnTo>
                    <a:pt x="165" y="67"/>
                  </a:lnTo>
                  <a:lnTo>
                    <a:pt x="163" y="63"/>
                  </a:lnTo>
                  <a:lnTo>
                    <a:pt x="162" y="60"/>
                  </a:lnTo>
                  <a:lnTo>
                    <a:pt x="161" y="50"/>
                  </a:lnTo>
                  <a:lnTo>
                    <a:pt x="161" y="39"/>
                  </a:lnTo>
                  <a:lnTo>
                    <a:pt x="162" y="26"/>
                  </a:lnTo>
                  <a:lnTo>
                    <a:pt x="163" y="15"/>
                  </a:lnTo>
                  <a:lnTo>
                    <a:pt x="164" y="6"/>
                  </a:lnTo>
                  <a:lnTo>
                    <a:pt x="165" y="0"/>
                  </a:lnTo>
                  <a:lnTo>
                    <a:pt x="136" y="0"/>
                  </a:lnTo>
                  <a:lnTo>
                    <a:pt x="133" y="3"/>
                  </a:lnTo>
                  <a:lnTo>
                    <a:pt x="131" y="3"/>
                  </a:lnTo>
                  <a:lnTo>
                    <a:pt x="128" y="3"/>
                  </a:lnTo>
                  <a:lnTo>
                    <a:pt x="125" y="3"/>
                  </a:lnTo>
                  <a:lnTo>
                    <a:pt x="123" y="3"/>
                  </a:lnTo>
                  <a:lnTo>
                    <a:pt x="120" y="4"/>
                  </a:lnTo>
                  <a:lnTo>
                    <a:pt x="117" y="4"/>
                  </a:lnTo>
                  <a:lnTo>
                    <a:pt x="115" y="4"/>
                  </a:lnTo>
                  <a:lnTo>
                    <a:pt x="112" y="4"/>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69" name="Freeform 60"/>
            <p:cNvSpPr>
              <a:spLocks/>
            </p:cNvSpPr>
            <p:nvPr/>
          </p:nvSpPr>
          <p:spPr bwMode="auto">
            <a:xfrm>
              <a:off x="1631" y="2053"/>
              <a:ext cx="185" cy="125"/>
            </a:xfrm>
            <a:custGeom>
              <a:avLst/>
              <a:gdLst>
                <a:gd name="T0" fmla="*/ 106 w 185"/>
                <a:gd name="T1" fmla="*/ 5 h 125"/>
                <a:gd name="T2" fmla="*/ 86 w 185"/>
                <a:gd name="T3" fmla="*/ 11 h 125"/>
                <a:gd name="T4" fmla="*/ 63 w 185"/>
                <a:gd name="T5" fmla="*/ 18 h 125"/>
                <a:gd name="T6" fmla="*/ 48 w 185"/>
                <a:gd name="T7" fmla="*/ 25 h 125"/>
                <a:gd name="T8" fmla="*/ 42 w 185"/>
                <a:gd name="T9" fmla="*/ 30 h 125"/>
                <a:gd name="T10" fmla="*/ 40 w 185"/>
                <a:gd name="T11" fmla="*/ 38 h 125"/>
                <a:gd name="T12" fmla="*/ 38 w 185"/>
                <a:gd name="T13" fmla="*/ 48 h 125"/>
                <a:gd name="T14" fmla="*/ 35 w 185"/>
                <a:gd name="T15" fmla="*/ 57 h 125"/>
                <a:gd name="T16" fmla="*/ 29 w 185"/>
                <a:gd name="T17" fmla="*/ 64 h 125"/>
                <a:gd name="T18" fmla="*/ 20 w 185"/>
                <a:gd name="T19" fmla="*/ 72 h 125"/>
                <a:gd name="T20" fmla="*/ 10 w 185"/>
                <a:gd name="T21" fmla="*/ 82 h 125"/>
                <a:gd name="T22" fmla="*/ 2 w 185"/>
                <a:gd name="T23" fmla="*/ 96 h 125"/>
                <a:gd name="T24" fmla="*/ 1 w 185"/>
                <a:gd name="T25" fmla="*/ 107 h 125"/>
                <a:gd name="T26" fmla="*/ 3 w 185"/>
                <a:gd name="T27" fmla="*/ 114 h 125"/>
                <a:gd name="T28" fmla="*/ 13 w 185"/>
                <a:gd name="T29" fmla="*/ 121 h 125"/>
                <a:gd name="T30" fmla="*/ 32 w 185"/>
                <a:gd name="T31" fmla="*/ 125 h 125"/>
                <a:gd name="T32" fmla="*/ 56 w 185"/>
                <a:gd name="T33" fmla="*/ 124 h 125"/>
                <a:gd name="T34" fmla="*/ 76 w 185"/>
                <a:gd name="T35" fmla="*/ 120 h 125"/>
                <a:gd name="T36" fmla="*/ 93 w 185"/>
                <a:gd name="T37" fmla="*/ 114 h 125"/>
                <a:gd name="T38" fmla="*/ 114 w 185"/>
                <a:gd name="T39" fmla="*/ 111 h 125"/>
                <a:gd name="T40" fmla="*/ 136 w 185"/>
                <a:gd name="T41" fmla="*/ 112 h 125"/>
                <a:gd name="T42" fmla="*/ 159 w 185"/>
                <a:gd name="T43" fmla="*/ 115 h 125"/>
                <a:gd name="T44" fmla="*/ 174 w 185"/>
                <a:gd name="T45" fmla="*/ 111 h 125"/>
                <a:gd name="T46" fmla="*/ 181 w 185"/>
                <a:gd name="T47" fmla="*/ 102 h 125"/>
                <a:gd name="T48" fmla="*/ 184 w 185"/>
                <a:gd name="T49" fmla="*/ 95 h 125"/>
                <a:gd name="T50" fmla="*/ 185 w 185"/>
                <a:gd name="T51" fmla="*/ 85 h 125"/>
                <a:gd name="T52" fmla="*/ 184 w 185"/>
                <a:gd name="T53" fmla="*/ 77 h 125"/>
                <a:gd name="T54" fmla="*/ 183 w 185"/>
                <a:gd name="T55" fmla="*/ 76 h 125"/>
                <a:gd name="T56" fmla="*/ 181 w 185"/>
                <a:gd name="T57" fmla="*/ 76 h 125"/>
                <a:gd name="T58" fmla="*/ 179 w 185"/>
                <a:gd name="T59" fmla="*/ 74 h 125"/>
                <a:gd name="T60" fmla="*/ 175 w 185"/>
                <a:gd name="T61" fmla="*/ 72 h 125"/>
                <a:gd name="T62" fmla="*/ 173 w 185"/>
                <a:gd name="T63" fmla="*/ 72 h 125"/>
                <a:gd name="T64" fmla="*/ 172 w 185"/>
                <a:gd name="T65" fmla="*/ 71 h 125"/>
                <a:gd name="T66" fmla="*/ 171 w 185"/>
                <a:gd name="T67" fmla="*/ 69 h 125"/>
                <a:gd name="T68" fmla="*/ 165 w 185"/>
                <a:gd name="T69" fmla="*/ 67 h 125"/>
                <a:gd name="T70" fmla="*/ 162 w 185"/>
                <a:gd name="T71" fmla="*/ 60 h 125"/>
                <a:gd name="T72" fmla="*/ 161 w 185"/>
                <a:gd name="T73" fmla="*/ 39 h 125"/>
                <a:gd name="T74" fmla="*/ 163 w 185"/>
                <a:gd name="T75" fmla="*/ 15 h 125"/>
                <a:gd name="T76" fmla="*/ 165 w 185"/>
                <a:gd name="T77" fmla="*/ 0 h 125"/>
                <a:gd name="T78" fmla="*/ 133 w 185"/>
                <a:gd name="T79" fmla="*/ 3 h 125"/>
                <a:gd name="T80" fmla="*/ 128 w 185"/>
                <a:gd name="T81" fmla="*/ 3 h 125"/>
                <a:gd name="T82" fmla="*/ 123 w 185"/>
                <a:gd name="T83" fmla="*/ 3 h 125"/>
                <a:gd name="T84" fmla="*/ 117 w 185"/>
                <a:gd name="T85" fmla="*/ 4 h 125"/>
                <a:gd name="T86" fmla="*/ 112 w 185"/>
                <a:gd name="T87" fmla="*/ 4 h 1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5"/>
                <a:gd name="T133" fmla="*/ 0 h 125"/>
                <a:gd name="T134" fmla="*/ 185 w 185"/>
                <a:gd name="T135" fmla="*/ 125 h 1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5" h="125">
                  <a:moveTo>
                    <a:pt x="112" y="4"/>
                  </a:moveTo>
                  <a:lnTo>
                    <a:pt x="106" y="5"/>
                  </a:lnTo>
                  <a:lnTo>
                    <a:pt x="97" y="7"/>
                  </a:lnTo>
                  <a:lnTo>
                    <a:pt x="86" y="11"/>
                  </a:lnTo>
                  <a:lnTo>
                    <a:pt x="74" y="14"/>
                  </a:lnTo>
                  <a:lnTo>
                    <a:pt x="63" y="18"/>
                  </a:lnTo>
                  <a:lnTo>
                    <a:pt x="51" y="23"/>
                  </a:lnTo>
                  <a:lnTo>
                    <a:pt x="48" y="25"/>
                  </a:lnTo>
                  <a:lnTo>
                    <a:pt x="45" y="28"/>
                  </a:lnTo>
                  <a:lnTo>
                    <a:pt x="42" y="30"/>
                  </a:lnTo>
                  <a:lnTo>
                    <a:pt x="41" y="33"/>
                  </a:lnTo>
                  <a:lnTo>
                    <a:pt x="40" y="38"/>
                  </a:lnTo>
                  <a:lnTo>
                    <a:pt x="39" y="43"/>
                  </a:lnTo>
                  <a:lnTo>
                    <a:pt x="38" y="48"/>
                  </a:lnTo>
                  <a:lnTo>
                    <a:pt x="36" y="52"/>
                  </a:lnTo>
                  <a:lnTo>
                    <a:pt x="35" y="57"/>
                  </a:lnTo>
                  <a:lnTo>
                    <a:pt x="31" y="61"/>
                  </a:lnTo>
                  <a:lnTo>
                    <a:pt x="29" y="64"/>
                  </a:lnTo>
                  <a:lnTo>
                    <a:pt x="25" y="69"/>
                  </a:lnTo>
                  <a:lnTo>
                    <a:pt x="20" y="72"/>
                  </a:lnTo>
                  <a:lnTo>
                    <a:pt x="16" y="77"/>
                  </a:lnTo>
                  <a:lnTo>
                    <a:pt x="10" y="82"/>
                  </a:lnTo>
                  <a:lnTo>
                    <a:pt x="6" y="89"/>
                  </a:lnTo>
                  <a:lnTo>
                    <a:pt x="2" y="96"/>
                  </a:lnTo>
                  <a:lnTo>
                    <a:pt x="0" y="104"/>
                  </a:lnTo>
                  <a:lnTo>
                    <a:pt x="1" y="107"/>
                  </a:lnTo>
                  <a:lnTo>
                    <a:pt x="1" y="110"/>
                  </a:lnTo>
                  <a:lnTo>
                    <a:pt x="3" y="114"/>
                  </a:lnTo>
                  <a:lnTo>
                    <a:pt x="7" y="117"/>
                  </a:lnTo>
                  <a:lnTo>
                    <a:pt x="13" y="121"/>
                  </a:lnTo>
                  <a:lnTo>
                    <a:pt x="22" y="124"/>
                  </a:lnTo>
                  <a:lnTo>
                    <a:pt x="32" y="125"/>
                  </a:lnTo>
                  <a:lnTo>
                    <a:pt x="45" y="125"/>
                  </a:lnTo>
                  <a:lnTo>
                    <a:pt x="56" y="124"/>
                  </a:lnTo>
                  <a:lnTo>
                    <a:pt x="67" y="123"/>
                  </a:lnTo>
                  <a:lnTo>
                    <a:pt x="76" y="120"/>
                  </a:lnTo>
                  <a:lnTo>
                    <a:pt x="84" y="117"/>
                  </a:lnTo>
                  <a:lnTo>
                    <a:pt x="93" y="114"/>
                  </a:lnTo>
                  <a:lnTo>
                    <a:pt x="104" y="111"/>
                  </a:lnTo>
                  <a:lnTo>
                    <a:pt x="114" y="111"/>
                  </a:lnTo>
                  <a:lnTo>
                    <a:pt x="125" y="111"/>
                  </a:lnTo>
                  <a:lnTo>
                    <a:pt x="136" y="112"/>
                  </a:lnTo>
                  <a:lnTo>
                    <a:pt x="147" y="115"/>
                  </a:lnTo>
                  <a:lnTo>
                    <a:pt x="159" y="115"/>
                  </a:lnTo>
                  <a:lnTo>
                    <a:pt x="170" y="116"/>
                  </a:lnTo>
                  <a:lnTo>
                    <a:pt x="174" y="111"/>
                  </a:lnTo>
                  <a:lnTo>
                    <a:pt x="179" y="107"/>
                  </a:lnTo>
                  <a:lnTo>
                    <a:pt x="181" y="102"/>
                  </a:lnTo>
                  <a:lnTo>
                    <a:pt x="183" y="98"/>
                  </a:lnTo>
                  <a:lnTo>
                    <a:pt x="184" y="95"/>
                  </a:lnTo>
                  <a:lnTo>
                    <a:pt x="185" y="89"/>
                  </a:lnTo>
                  <a:lnTo>
                    <a:pt x="185" y="85"/>
                  </a:lnTo>
                  <a:lnTo>
                    <a:pt x="185" y="78"/>
                  </a:lnTo>
                  <a:lnTo>
                    <a:pt x="184" y="77"/>
                  </a:lnTo>
                  <a:lnTo>
                    <a:pt x="183" y="77"/>
                  </a:lnTo>
                  <a:lnTo>
                    <a:pt x="183" y="76"/>
                  </a:lnTo>
                  <a:lnTo>
                    <a:pt x="182" y="76"/>
                  </a:lnTo>
                  <a:lnTo>
                    <a:pt x="181" y="76"/>
                  </a:lnTo>
                  <a:lnTo>
                    <a:pt x="180" y="74"/>
                  </a:lnTo>
                  <a:lnTo>
                    <a:pt x="179" y="74"/>
                  </a:lnTo>
                  <a:lnTo>
                    <a:pt x="177" y="72"/>
                  </a:lnTo>
                  <a:lnTo>
                    <a:pt x="175" y="72"/>
                  </a:lnTo>
                  <a:lnTo>
                    <a:pt x="174" y="72"/>
                  </a:lnTo>
                  <a:lnTo>
                    <a:pt x="173" y="72"/>
                  </a:lnTo>
                  <a:lnTo>
                    <a:pt x="173" y="71"/>
                  </a:lnTo>
                  <a:lnTo>
                    <a:pt x="172" y="71"/>
                  </a:lnTo>
                  <a:lnTo>
                    <a:pt x="171" y="70"/>
                  </a:lnTo>
                  <a:lnTo>
                    <a:pt x="171" y="69"/>
                  </a:lnTo>
                  <a:lnTo>
                    <a:pt x="168" y="68"/>
                  </a:lnTo>
                  <a:lnTo>
                    <a:pt x="165" y="67"/>
                  </a:lnTo>
                  <a:lnTo>
                    <a:pt x="163" y="63"/>
                  </a:lnTo>
                  <a:lnTo>
                    <a:pt x="162" y="60"/>
                  </a:lnTo>
                  <a:lnTo>
                    <a:pt x="161" y="50"/>
                  </a:lnTo>
                  <a:lnTo>
                    <a:pt x="161" y="39"/>
                  </a:lnTo>
                  <a:lnTo>
                    <a:pt x="162" y="26"/>
                  </a:lnTo>
                  <a:lnTo>
                    <a:pt x="163" y="15"/>
                  </a:lnTo>
                  <a:lnTo>
                    <a:pt x="164" y="6"/>
                  </a:lnTo>
                  <a:lnTo>
                    <a:pt x="165" y="0"/>
                  </a:lnTo>
                  <a:lnTo>
                    <a:pt x="136" y="0"/>
                  </a:lnTo>
                  <a:lnTo>
                    <a:pt x="133" y="3"/>
                  </a:lnTo>
                  <a:lnTo>
                    <a:pt x="131" y="3"/>
                  </a:lnTo>
                  <a:lnTo>
                    <a:pt x="128" y="3"/>
                  </a:lnTo>
                  <a:lnTo>
                    <a:pt x="125" y="3"/>
                  </a:lnTo>
                  <a:lnTo>
                    <a:pt x="123" y="3"/>
                  </a:lnTo>
                  <a:lnTo>
                    <a:pt x="120" y="4"/>
                  </a:lnTo>
                  <a:lnTo>
                    <a:pt x="117" y="4"/>
                  </a:lnTo>
                  <a:lnTo>
                    <a:pt x="115" y="4"/>
                  </a:lnTo>
                  <a:lnTo>
                    <a:pt x="112" y="4"/>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0" name="Freeform 61"/>
            <p:cNvSpPr>
              <a:spLocks/>
            </p:cNvSpPr>
            <p:nvPr/>
          </p:nvSpPr>
          <p:spPr bwMode="auto">
            <a:xfrm>
              <a:off x="1670" y="2069"/>
              <a:ext cx="115" cy="93"/>
            </a:xfrm>
            <a:custGeom>
              <a:avLst/>
              <a:gdLst>
                <a:gd name="T0" fmla="*/ 41 w 115"/>
                <a:gd name="T1" fmla="*/ 24 h 93"/>
                <a:gd name="T2" fmla="*/ 38 w 115"/>
                <a:gd name="T3" fmla="*/ 27 h 93"/>
                <a:gd name="T4" fmla="*/ 35 w 115"/>
                <a:gd name="T5" fmla="*/ 32 h 93"/>
                <a:gd name="T6" fmla="*/ 31 w 115"/>
                <a:gd name="T7" fmla="*/ 36 h 93"/>
                <a:gd name="T8" fmla="*/ 28 w 115"/>
                <a:gd name="T9" fmla="*/ 41 h 93"/>
                <a:gd name="T10" fmla="*/ 24 w 115"/>
                <a:gd name="T11" fmla="*/ 44 h 93"/>
                <a:gd name="T12" fmla="*/ 19 w 115"/>
                <a:gd name="T13" fmla="*/ 47 h 93"/>
                <a:gd name="T14" fmla="*/ 14 w 115"/>
                <a:gd name="T15" fmla="*/ 50 h 93"/>
                <a:gd name="T16" fmla="*/ 7 w 115"/>
                <a:gd name="T17" fmla="*/ 50 h 93"/>
                <a:gd name="T18" fmla="*/ 5 w 115"/>
                <a:gd name="T19" fmla="*/ 55 h 93"/>
                <a:gd name="T20" fmla="*/ 3 w 115"/>
                <a:gd name="T21" fmla="*/ 60 h 93"/>
                <a:gd name="T22" fmla="*/ 1 w 115"/>
                <a:gd name="T23" fmla="*/ 64 h 93"/>
                <a:gd name="T24" fmla="*/ 1 w 115"/>
                <a:gd name="T25" fmla="*/ 70 h 93"/>
                <a:gd name="T26" fmla="*/ 0 w 115"/>
                <a:gd name="T27" fmla="*/ 74 h 93"/>
                <a:gd name="T28" fmla="*/ 0 w 115"/>
                <a:gd name="T29" fmla="*/ 80 h 93"/>
                <a:gd name="T30" fmla="*/ 0 w 115"/>
                <a:gd name="T31" fmla="*/ 86 h 93"/>
                <a:gd name="T32" fmla="*/ 0 w 115"/>
                <a:gd name="T33" fmla="*/ 93 h 93"/>
                <a:gd name="T34" fmla="*/ 8 w 115"/>
                <a:gd name="T35" fmla="*/ 93 h 93"/>
                <a:gd name="T36" fmla="*/ 12 w 115"/>
                <a:gd name="T37" fmla="*/ 93 h 93"/>
                <a:gd name="T38" fmla="*/ 18 w 115"/>
                <a:gd name="T39" fmla="*/ 93 h 93"/>
                <a:gd name="T40" fmla="*/ 22 w 115"/>
                <a:gd name="T41" fmla="*/ 93 h 93"/>
                <a:gd name="T42" fmla="*/ 29 w 115"/>
                <a:gd name="T43" fmla="*/ 93 h 93"/>
                <a:gd name="T44" fmla="*/ 37 w 115"/>
                <a:gd name="T45" fmla="*/ 91 h 93"/>
                <a:gd name="T46" fmla="*/ 48 w 115"/>
                <a:gd name="T47" fmla="*/ 90 h 93"/>
                <a:gd name="T48" fmla="*/ 64 w 115"/>
                <a:gd name="T49" fmla="*/ 86 h 93"/>
                <a:gd name="T50" fmla="*/ 100 w 115"/>
                <a:gd name="T51" fmla="*/ 85 h 93"/>
                <a:gd name="T52" fmla="*/ 102 w 115"/>
                <a:gd name="T53" fmla="*/ 81 h 93"/>
                <a:gd name="T54" fmla="*/ 103 w 115"/>
                <a:gd name="T55" fmla="*/ 75 h 93"/>
                <a:gd name="T56" fmla="*/ 104 w 115"/>
                <a:gd name="T57" fmla="*/ 67 h 93"/>
                <a:gd name="T58" fmla="*/ 106 w 115"/>
                <a:gd name="T59" fmla="*/ 60 h 93"/>
                <a:gd name="T60" fmla="*/ 107 w 115"/>
                <a:gd name="T61" fmla="*/ 53 h 93"/>
                <a:gd name="T62" fmla="*/ 108 w 115"/>
                <a:gd name="T63" fmla="*/ 45 h 93"/>
                <a:gd name="T64" fmla="*/ 110 w 115"/>
                <a:gd name="T65" fmla="*/ 41 h 93"/>
                <a:gd name="T66" fmla="*/ 110 w 115"/>
                <a:gd name="T67" fmla="*/ 37 h 93"/>
                <a:gd name="T68" fmla="*/ 112 w 115"/>
                <a:gd name="T69" fmla="*/ 36 h 93"/>
                <a:gd name="T70" fmla="*/ 113 w 115"/>
                <a:gd name="T71" fmla="*/ 35 h 93"/>
                <a:gd name="T72" fmla="*/ 114 w 115"/>
                <a:gd name="T73" fmla="*/ 32 h 93"/>
                <a:gd name="T74" fmla="*/ 114 w 115"/>
                <a:gd name="T75" fmla="*/ 29 h 93"/>
                <a:gd name="T76" fmla="*/ 113 w 115"/>
                <a:gd name="T77" fmla="*/ 26 h 93"/>
                <a:gd name="T78" fmla="*/ 113 w 115"/>
                <a:gd name="T79" fmla="*/ 23 h 93"/>
                <a:gd name="T80" fmla="*/ 114 w 115"/>
                <a:gd name="T81" fmla="*/ 19 h 93"/>
                <a:gd name="T82" fmla="*/ 115 w 115"/>
                <a:gd name="T83" fmla="*/ 17 h 93"/>
                <a:gd name="T84" fmla="*/ 106 w 115"/>
                <a:gd name="T85" fmla="*/ 2 h 93"/>
                <a:gd name="T86" fmla="*/ 84 w 115"/>
                <a:gd name="T87" fmla="*/ 0 h 93"/>
                <a:gd name="T88" fmla="*/ 74 w 115"/>
                <a:gd name="T89" fmla="*/ 2 h 93"/>
                <a:gd name="T90" fmla="*/ 66 w 115"/>
                <a:gd name="T91" fmla="*/ 3 h 93"/>
                <a:gd name="T92" fmla="*/ 60 w 115"/>
                <a:gd name="T93" fmla="*/ 4 h 93"/>
                <a:gd name="T94" fmla="*/ 58 w 115"/>
                <a:gd name="T95" fmla="*/ 6 h 93"/>
                <a:gd name="T96" fmla="*/ 56 w 115"/>
                <a:gd name="T97" fmla="*/ 8 h 93"/>
                <a:gd name="T98" fmla="*/ 55 w 115"/>
                <a:gd name="T99" fmla="*/ 10 h 93"/>
                <a:gd name="T100" fmla="*/ 55 w 115"/>
                <a:gd name="T101" fmla="*/ 14 h 93"/>
                <a:gd name="T102" fmla="*/ 56 w 115"/>
                <a:gd name="T103" fmla="*/ 17 h 93"/>
                <a:gd name="T104" fmla="*/ 54 w 115"/>
                <a:gd name="T105" fmla="*/ 18 h 93"/>
                <a:gd name="T106" fmla="*/ 49 w 115"/>
                <a:gd name="T107" fmla="*/ 19 h 93"/>
                <a:gd name="T108" fmla="*/ 41 w 115"/>
                <a:gd name="T109" fmla="*/ 24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
                <a:gd name="T166" fmla="*/ 0 h 93"/>
                <a:gd name="T167" fmla="*/ 115 w 115"/>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 h="93">
                  <a:moveTo>
                    <a:pt x="41" y="24"/>
                  </a:moveTo>
                  <a:lnTo>
                    <a:pt x="38" y="27"/>
                  </a:lnTo>
                  <a:lnTo>
                    <a:pt x="35" y="32"/>
                  </a:lnTo>
                  <a:lnTo>
                    <a:pt x="31" y="36"/>
                  </a:lnTo>
                  <a:lnTo>
                    <a:pt x="28" y="41"/>
                  </a:lnTo>
                  <a:lnTo>
                    <a:pt x="24" y="44"/>
                  </a:lnTo>
                  <a:lnTo>
                    <a:pt x="19" y="47"/>
                  </a:lnTo>
                  <a:lnTo>
                    <a:pt x="14" y="50"/>
                  </a:lnTo>
                  <a:lnTo>
                    <a:pt x="7" y="50"/>
                  </a:lnTo>
                  <a:lnTo>
                    <a:pt x="5" y="55"/>
                  </a:lnTo>
                  <a:lnTo>
                    <a:pt x="3" y="60"/>
                  </a:lnTo>
                  <a:lnTo>
                    <a:pt x="1" y="64"/>
                  </a:lnTo>
                  <a:lnTo>
                    <a:pt x="1" y="70"/>
                  </a:lnTo>
                  <a:lnTo>
                    <a:pt x="0" y="74"/>
                  </a:lnTo>
                  <a:lnTo>
                    <a:pt x="0" y="80"/>
                  </a:lnTo>
                  <a:lnTo>
                    <a:pt x="0" y="86"/>
                  </a:lnTo>
                  <a:lnTo>
                    <a:pt x="0" y="93"/>
                  </a:lnTo>
                  <a:lnTo>
                    <a:pt x="8" y="93"/>
                  </a:lnTo>
                  <a:lnTo>
                    <a:pt x="12" y="93"/>
                  </a:lnTo>
                  <a:lnTo>
                    <a:pt x="18" y="93"/>
                  </a:lnTo>
                  <a:lnTo>
                    <a:pt x="22" y="93"/>
                  </a:lnTo>
                  <a:lnTo>
                    <a:pt x="29" y="93"/>
                  </a:lnTo>
                  <a:lnTo>
                    <a:pt x="37" y="91"/>
                  </a:lnTo>
                  <a:lnTo>
                    <a:pt x="48" y="90"/>
                  </a:lnTo>
                  <a:lnTo>
                    <a:pt x="64" y="86"/>
                  </a:lnTo>
                  <a:lnTo>
                    <a:pt x="100" y="85"/>
                  </a:lnTo>
                  <a:lnTo>
                    <a:pt x="102" y="81"/>
                  </a:lnTo>
                  <a:lnTo>
                    <a:pt x="103" y="75"/>
                  </a:lnTo>
                  <a:lnTo>
                    <a:pt x="104" y="67"/>
                  </a:lnTo>
                  <a:lnTo>
                    <a:pt x="106" y="60"/>
                  </a:lnTo>
                  <a:lnTo>
                    <a:pt x="107" y="53"/>
                  </a:lnTo>
                  <a:lnTo>
                    <a:pt x="108" y="45"/>
                  </a:lnTo>
                  <a:lnTo>
                    <a:pt x="110" y="41"/>
                  </a:lnTo>
                  <a:lnTo>
                    <a:pt x="110" y="37"/>
                  </a:lnTo>
                  <a:lnTo>
                    <a:pt x="112" y="36"/>
                  </a:lnTo>
                  <a:lnTo>
                    <a:pt x="113" y="35"/>
                  </a:lnTo>
                  <a:lnTo>
                    <a:pt x="114" y="32"/>
                  </a:lnTo>
                  <a:lnTo>
                    <a:pt x="114" y="29"/>
                  </a:lnTo>
                  <a:lnTo>
                    <a:pt x="113" y="26"/>
                  </a:lnTo>
                  <a:lnTo>
                    <a:pt x="113" y="23"/>
                  </a:lnTo>
                  <a:lnTo>
                    <a:pt x="114" y="19"/>
                  </a:lnTo>
                  <a:lnTo>
                    <a:pt x="115" y="17"/>
                  </a:lnTo>
                  <a:lnTo>
                    <a:pt x="106" y="2"/>
                  </a:lnTo>
                  <a:lnTo>
                    <a:pt x="84" y="0"/>
                  </a:lnTo>
                  <a:lnTo>
                    <a:pt x="74" y="2"/>
                  </a:lnTo>
                  <a:lnTo>
                    <a:pt x="66" y="3"/>
                  </a:lnTo>
                  <a:lnTo>
                    <a:pt x="60" y="4"/>
                  </a:lnTo>
                  <a:lnTo>
                    <a:pt x="58" y="6"/>
                  </a:lnTo>
                  <a:lnTo>
                    <a:pt x="56" y="8"/>
                  </a:lnTo>
                  <a:lnTo>
                    <a:pt x="55" y="10"/>
                  </a:lnTo>
                  <a:lnTo>
                    <a:pt x="55" y="14"/>
                  </a:lnTo>
                  <a:lnTo>
                    <a:pt x="56" y="17"/>
                  </a:lnTo>
                  <a:lnTo>
                    <a:pt x="54" y="18"/>
                  </a:lnTo>
                  <a:lnTo>
                    <a:pt x="49" y="19"/>
                  </a:lnTo>
                  <a:lnTo>
                    <a:pt x="41" y="24"/>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1" name="Freeform 62"/>
            <p:cNvSpPr>
              <a:spLocks/>
            </p:cNvSpPr>
            <p:nvPr/>
          </p:nvSpPr>
          <p:spPr bwMode="auto">
            <a:xfrm>
              <a:off x="1670" y="2069"/>
              <a:ext cx="115" cy="93"/>
            </a:xfrm>
            <a:custGeom>
              <a:avLst/>
              <a:gdLst>
                <a:gd name="T0" fmla="*/ 41 w 115"/>
                <a:gd name="T1" fmla="*/ 24 h 93"/>
                <a:gd name="T2" fmla="*/ 38 w 115"/>
                <a:gd name="T3" fmla="*/ 27 h 93"/>
                <a:gd name="T4" fmla="*/ 35 w 115"/>
                <a:gd name="T5" fmla="*/ 32 h 93"/>
                <a:gd name="T6" fmla="*/ 31 w 115"/>
                <a:gd name="T7" fmla="*/ 36 h 93"/>
                <a:gd name="T8" fmla="*/ 28 w 115"/>
                <a:gd name="T9" fmla="*/ 41 h 93"/>
                <a:gd name="T10" fmla="*/ 24 w 115"/>
                <a:gd name="T11" fmla="*/ 44 h 93"/>
                <a:gd name="T12" fmla="*/ 19 w 115"/>
                <a:gd name="T13" fmla="*/ 47 h 93"/>
                <a:gd name="T14" fmla="*/ 14 w 115"/>
                <a:gd name="T15" fmla="*/ 50 h 93"/>
                <a:gd name="T16" fmla="*/ 7 w 115"/>
                <a:gd name="T17" fmla="*/ 50 h 93"/>
                <a:gd name="T18" fmla="*/ 5 w 115"/>
                <a:gd name="T19" fmla="*/ 55 h 93"/>
                <a:gd name="T20" fmla="*/ 3 w 115"/>
                <a:gd name="T21" fmla="*/ 60 h 93"/>
                <a:gd name="T22" fmla="*/ 1 w 115"/>
                <a:gd name="T23" fmla="*/ 64 h 93"/>
                <a:gd name="T24" fmla="*/ 1 w 115"/>
                <a:gd name="T25" fmla="*/ 70 h 93"/>
                <a:gd name="T26" fmla="*/ 0 w 115"/>
                <a:gd name="T27" fmla="*/ 74 h 93"/>
                <a:gd name="T28" fmla="*/ 0 w 115"/>
                <a:gd name="T29" fmla="*/ 80 h 93"/>
                <a:gd name="T30" fmla="*/ 0 w 115"/>
                <a:gd name="T31" fmla="*/ 86 h 93"/>
                <a:gd name="T32" fmla="*/ 0 w 115"/>
                <a:gd name="T33" fmla="*/ 93 h 93"/>
                <a:gd name="T34" fmla="*/ 8 w 115"/>
                <a:gd name="T35" fmla="*/ 93 h 93"/>
                <a:gd name="T36" fmla="*/ 12 w 115"/>
                <a:gd name="T37" fmla="*/ 93 h 93"/>
                <a:gd name="T38" fmla="*/ 18 w 115"/>
                <a:gd name="T39" fmla="*/ 93 h 93"/>
                <a:gd name="T40" fmla="*/ 22 w 115"/>
                <a:gd name="T41" fmla="*/ 93 h 93"/>
                <a:gd name="T42" fmla="*/ 29 w 115"/>
                <a:gd name="T43" fmla="*/ 93 h 93"/>
                <a:gd name="T44" fmla="*/ 37 w 115"/>
                <a:gd name="T45" fmla="*/ 91 h 93"/>
                <a:gd name="T46" fmla="*/ 48 w 115"/>
                <a:gd name="T47" fmla="*/ 90 h 93"/>
                <a:gd name="T48" fmla="*/ 64 w 115"/>
                <a:gd name="T49" fmla="*/ 86 h 93"/>
                <a:gd name="T50" fmla="*/ 100 w 115"/>
                <a:gd name="T51" fmla="*/ 85 h 93"/>
                <a:gd name="T52" fmla="*/ 102 w 115"/>
                <a:gd name="T53" fmla="*/ 81 h 93"/>
                <a:gd name="T54" fmla="*/ 103 w 115"/>
                <a:gd name="T55" fmla="*/ 75 h 93"/>
                <a:gd name="T56" fmla="*/ 104 w 115"/>
                <a:gd name="T57" fmla="*/ 67 h 93"/>
                <a:gd name="T58" fmla="*/ 106 w 115"/>
                <a:gd name="T59" fmla="*/ 60 h 93"/>
                <a:gd name="T60" fmla="*/ 107 w 115"/>
                <a:gd name="T61" fmla="*/ 53 h 93"/>
                <a:gd name="T62" fmla="*/ 108 w 115"/>
                <a:gd name="T63" fmla="*/ 45 h 93"/>
                <a:gd name="T64" fmla="*/ 110 w 115"/>
                <a:gd name="T65" fmla="*/ 41 h 93"/>
                <a:gd name="T66" fmla="*/ 110 w 115"/>
                <a:gd name="T67" fmla="*/ 37 h 93"/>
                <a:gd name="T68" fmla="*/ 112 w 115"/>
                <a:gd name="T69" fmla="*/ 36 h 93"/>
                <a:gd name="T70" fmla="*/ 113 w 115"/>
                <a:gd name="T71" fmla="*/ 35 h 93"/>
                <a:gd name="T72" fmla="*/ 114 w 115"/>
                <a:gd name="T73" fmla="*/ 32 h 93"/>
                <a:gd name="T74" fmla="*/ 114 w 115"/>
                <a:gd name="T75" fmla="*/ 29 h 93"/>
                <a:gd name="T76" fmla="*/ 113 w 115"/>
                <a:gd name="T77" fmla="*/ 26 h 93"/>
                <a:gd name="T78" fmla="*/ 113 w 115"/>
                <a:gd name="T79" fmla="*/ 23 h 93"/>
                <a:gd name="T80" fmla="*/ 114 w 115"/>
                <a:gd name="T81" fmla="*/ 19 h 93"/>
                <a:gd name="T82" fmla="*/ 115 w 115"/>
                <a:gd name="T83" fmla="*/ 17 h 93"/>
                <a:gd name="T84" fmla="*/ 106 w 115"/>
                <a:gd name="T85" fmla="*/ 2 h 93"/>
                <a:gd name="T86" fmla="*/ 84 w 115"/>
                <a:gd name="T87" fmla="*/ 0 h 93"/>
                <a:gd name="T88" fmla="*/ 74 w 115"/>
                <a:gd name="T89" fmla="*/ 2 h 93"/>
                <a:gd name="T90" fmla="*/ 66 w 115"/>
                <a:gd name="T91" fmla="*/ 3 h 93"/>
                <a:gd name="T92" fmla="*/ 60 w 115"/>
                <a:gd name="T93" fmla="*/ 4 h 93"/>
                <a:gd name="T94" fmla="*/ 58 w 115"/>
                <a:gd name="T95" fmla="*/ 6 h 93"/>
                <a:gd name="T96" fmla="*/ 56 w 115"/>
                <a:gd name="T97" fmla="*/ 8 h 93"/>
                <a:gd name="T98" fmla="*/ 55 w 115"/>
                <a:gd name="T99" fmla="*/ 10 h 93"/>
                <a:gd name="T100" fmla="*/ 55 w 115"/>
                <a:gd name="T101" fmla="*/ 14 h 93"/>
                <a:gd name="T102" fmla="*/ 56 w 115"/>
                <a:gd name="T103" fmla="*/ 17 h 93"/>
                <a:gd name="T104" fmla="*/ 54 w 115"/>
                <a:gd name="T105" fmla="*/ 18 h 93"/>
                <a:gd name="T106" fmla="*/ 49 w 115"/>
                <a:gd name="T107" fmla="*/ 19 h 93"/>
                <a:gd name="T108" fmla="*/ 41 w 115"/>
                <a:gd name="T109" fmla="*/ 24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
                <a:gd name="T166" fmla="*/ 0 h 93"/>
                <a:gd name="T167" fmla="*/ 115 w 115"/>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 h="93">
                  <a:moveTo>
                    <a:pt x="41" y="24"/>
                  </a:moveTo>
                  <a:lnTo>
                    <a:pt x="38" y="27"/>
                  </a:lnTo>
                  <a:lnTo>
                    <a:pt x="35" y="32"/>
                  </a:lnTo>
                  <a:lnTo>
                    <a:pt x="31" y="36"/>
                  </a:lnTo>
                  <a:lnTo>
                    <a:pt x="28" y="41"/>
                  </a:lnTo>
                  <a:lnTo>
                    <a:pt x="24" y="44"/>
                  </a:lnTo>
                  <a:lnTo>
                    <a:pt x="19" y="47"/>
                  </a:lnTo>
                  <a:lnTo>
                    <a:pt x="14" y="50"/>
                  </a:lnTo>
                  <a:lnTo>
                    <a:pt x="7" y="50"/>
                  </a:lnTo>
                  <a:lnTo>
                    <a:pt x="5" y="55"/>
                  </a:lnTo>
                  <a:lnTo>
                    <a:pt x="3" y="60"/>
                  </a:lnTo>
                  <a:lnTo>
                    <a:pt x="1" y="64"/>
                  </a:lnTo>
                  <a:lnTo>
                    <a:pt x="1" y="70"/>
                  </a:lnTo>
                  <a:lnTo>
                    <a:pt x="0" y="74"/>
                  </a:lnTo>
                  <a:lnTo>
                    <a:pt x="0" y="80"/>
                  </a:lnTo>
                  <a:lnTo>
                    <a:pt x="0" y="86"/>
                  </a:lnTo>
                  <a:lnTo>
                    <a:pt x="0" y="93"/>
                  </a:lnTo>
                  <a:lnTo>
                    <a:pt x="8" y="93"/>
                  </a:lnTo>
                  <a:lnTo>
                    <a:pt x="12" y="93"/>
                  </a:lnTo>
                  <a:lnTo>
                    <a:pt x="18" y="93"/>
                  </a:lnTo>
                  <a:lnTo>
                    <a:pt x="22" y="93"/>
                  </a:lnTo>
                  <a:lnTo>
                    <a:pt x="29" y="93"/>
                  </a:lnTo>
                  <a:lnTo>
                    <a:pt x="37" y="91"/>
                  </a:lnTo>
                  <a:lnTo>
                    <a:pt x="48" y="90"/>
                  </a:lnTo>
                  <a:lnTo>
                    <a:pt x="64" y="86"/>
                  </a:lnTo>
                  <a:lnTo>
                    <a:pt x="100" y="85"/>
                  </a:lnTo>
                  <a:lnTo>
                    <a:pt x="102" y="81"/>
                  </a:lnTo>
                  <a:lnTo>
                    <a:pt x="103" y="75"/>
                  </a:lnTo>
                  <a:lnTo>
                    <a:pt x="104" y="67"/>
                  </a:lnTo>
                  <a:lnTo>
                    <a:pt x="106" y="60"/>
                  </a:lnTo>
                  <a:lnTo>
                    <a:pt x="107" y="53"/>
                  </a:lnTo>
                  <a:lnTo>
                    <a:pt x="108" y="45"/>
                  </a:lnTo>
                  <a:lnTo>
                    <a:pt x="110" y="41"/>
                  </a:lnTo>
                  <a:lnTo>
                    <a:pt x="110" y="37"/>
                  </a:lnTo>
                  <a:lnTo>
                    <a:pt x="112" y="36"/>
                  </a:lnTo>
                  <a:lnTo>
                    <a:pt x="113" y="35"/>
                  </a:lnTo>
                  <a:lnTo>
                    <a:pt x="114" y="32"/>
                  </a:lnTo>
                  <a:lnTo>
                    <a:pt x="114" y="29"/>
                  </a:lnTo>
                  <a:lnTo>
                    <a:pt x="113" y="26"/>
                  </a:lnTo>
                  <a:lnTo>
                    <a:pt x="113" y="23"/>
                  </a:lnTo>
                  <a:lnTo>
                    <a:pt x="114" y="19"/>
                  </a:lnTo>
                  <a:lnTo>
                    <a:pt x="115" y="17"/>
                  </a:lnTo>
                  <a:lnTo>
                    <a:pt x="106" y="2"/>
                  </a:lnTo>
                  <a:lnTo>
                    <a:pt x="84" y="0"/>
                  </a:lnTo>
                  <a:lnTo>
                    <a:pt x="74" y="2"/>
                  </a:lnTo>
                  <a:lnTo>
                    <a:pt x="66" y="3"/>
                  </a:lnTo>
                  <a:lnTo>
                    <a:pt x="60" y="4"/>
                  </a:lnTo>
                  <a:lnTo>
                    <a:pt x="58" y="6"/>
                  </a:lnTo>
                  <a:lnTo>
                    <a:pt x="56" y="8"/>
                  </a:lnTo>
                  <a:lnTo>
                    <a:pt x="55" y="10"/>
                  </a:lnTo>
                  <a:lnTo>
                    <a:pt x="55" y="14"/>
                  </a:lnTo>
                  <a:lnTo>
                    <a:pt x="56" y="17"/>
                  </a:lnTo>
                  <a:lnTo>
                    <a:pt x="54" y="18"/>
                  </a:lnTo>
                  <a:lnTo>
                    <a:pt x="49" y="19"/>
                  </a:lnTo>
                  <a:lnTo>
                    <a:pt x="41" y="24"/>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2" name="Freeform 63"/>
            <p:cNvSpPr>
              <a:spLocks/>
            </p:cNvSpPr>
            <p:nvPr/>
          </p:nvSpPr>
          <p:spPr bwMode="auto">
            <a:xfrm>
              <a:off x="1698" y="2095"/>
              <a:ext cx="74" cy="50"/>
            </a:xfrm>
            <a:custGeom>
              <a:avLst/>
              <a:gdLst>
                <a:gd name="T0" fmla="*/ 24 w 74"/>
                <a:gd name="T1" fmla="*/ 9 h 50"/>
                <a:gd name="T2" fmla="*/ 21 w 74"/>
                <a:gd name="T3" fmla="*/ 12 h 50"/>
                <a:gd name="T4" fmla="*/ 20 w 74"/>
                <a:gd name="T5" fmla="*/ 15 h 50"/>
                <a:gd name="T6" fmla="*/ 19 w 74"/>
                <a:gd name="T7" fmla="*/ 18 h 50"/>
                <a:gd name="T8" fmla="*/ 18 w 74"/>
                <a:gd name="T9" fmla="*/ 21 h 50"/>
                <a:gd name="T10" fmla="*/ 17 w 74"/>
                <a:gd name="T11" fmla="*/ 24 h 50"/>
                <a:gd name="T12" fmla="*/ 15 w 74"/>
                <a:gd name="T13" fmla="*/ 26 h 50"/>
                <a:gd name="T14" fmla="*/ 12 w 74"/>
                <a:gd name="T15" fmla="*/ 28 h 50"/>
                <a:gd name="T16" fmla="*/ 9 w 74"/>
                <a:gd name="T17" fmla="*/ 28 h 50"/>
                <a:gd name="T18" fmla="*/ 7 w 74"/>
                <a:gd name="T19" fmla="*/ 31 h 50"/>
                <a:gd name="T20" fmla="*/ 6 w 74"/>
                <a:gd name="T21" fmla="*/ 34 h 50"/>
                <a:gd name="T22" fmla="*/ 5 w 74"/>
                <a:gd name="T23" fmla="*/ 36 h 50"/>
                <a:gd name="T24" fmla="*/ 2 w 74"/>
                <a:gd name="T25" fmla="*/ 38 h 50"/>
                <a:gd name="T26" fmla="*/ 1 w 74"/>
                <a:gd name="T27" fmla="*/ 40 h 50"/>
                <a:gd name="T28" fmla="*/ 0 w 74"/>
                <a:gd name="T29" fmla="*/ 43 h 50"/>
                <a:gd name="T30" fmla="*/ 0 w 74"/>
                <a:gd name="T31" fmla="*/ 46 h 50"/>
                <a:gd name="T32" fmla="*/ 0 w 74"/>
                <a:gd name="T33" fmla="*/ 49 h 50"/>
                <a:gd name="T34" fmla="*/ 6 w 74"/>
                <a:gd name="T35" fmla="*/ 49 h 50"/>
                <a:gd name="T36" fmla="*/ 12 w 74"/>
                <a:gd name="T37" fmla="*/ 50 h 50"/>
                <a:gd name="T38" fmla="*/ 20 w 74"/>
                <a:gd name="T39" fmla="*/ 50 h 50"/>
                <a:gd name="T40" fmla="*/ 28 w 74"/>
                <a:gd name="T41" fmla="*/ 50 h 50"/>
                <a:gd name="T42" fmla="*/ 36 w 74"/>
                <a:gd name="T43" fmla="*/ 50 h 50"/>
                <a:gd name="T44" fmla="*/ 44 w 74"/>
                <a:gd name="T45" fmla="*/ 49 h 50"/>
                <a:gd name="T46" fmla="*/ 50 w 74"/>
                <a:gd name="T47" fmla="*/ 48 h 50"/>
                <a:gd name="T48" fmla="*/ 56 w 74"/>
                <a:gd name="T49" fmla="*/ 47 h 50"/>
                <a:gd name="T50" fmla="*/ 57 w 74"/>
                <a:gd name="T51" fmla="*/ 45 h 50"/>
                <a:gd name="T52" fmla="*/ 58 w 74"/>
                <a:gd name="T53" fmla="*/ 43 h 50"/>
                <a:gd name="T54" fmla="*/ 58 w 74"/>
                <a:gd name="T55" fmla="*/ 39 h 50"/>
                <a:gd name="T56" fmla="*/ 59 w 74"/>
                <a:gd name="T57" fmla="*/ 35 h 50"/>
                <a:gd name="T58" fmla="*/ 59 w 74"/>
                <a:gd name="T59" fmla="*/ 29 h 50"/>
                <a:gd name="T60" fmla="*/ 59 w 74"/>
                <a:gd name="T61" fmla="*/ 25 h 50"/>
                <a:gd name="T62" fmla="*/ 60 w 74"/>
                <a:gd name="T63" fmla="*/ 20 h 50"/>
                <a:gd name="T64" fmla="*/ 60 w 74"/>
                <a:gd name="T65" fmla="*/ 17 h 50"/>
                <a:gd name="T66" fmla="*/ 60 w 74"/>
                <a:gd name="T67" fmla="*/ 15 h 50"/>
                <a:gd name="T68" fmla="*/ 61 w 74"/>
                <a:gd name="T69" fmla="*/ 15 h 50"/>
                <a:gd name="T70" fmla="*/ 64 w 74"/>
                <a:gd name="T71" fmla="*/ 14 h 50"/>
                <a:gd name="T72" fmla="*/ 66 w 74"/>
                <a:gd name="T73" fmla="*/ 11 h 50"/>
                <a:gd name="T74" fmla="*/ 67 w 74"/>
                <a:gd name="T75" fmla="*/ 10 h 50"/>
                <a:gd name="T76" fmla="*/ 69 w 74"/>
                <a:gd name="T77" fmla="*/ 8 h 50"/>
                <a:gd name="T78" fmla="*/ 70 w 74"/>
                <a:gd name="T79" fmla="*/ 6 h 50"/>
                <a:gd name="T80" fmla="*/ 73 w 74"/>
                <a:gd name="T81" fmla="*/ 5 h 50"/>
                <a:gd name="T82" fmla="*/ 74 w 74"/>
                <a:gd name="T83" fmla="*/ 2 h 50"/>
                <a:gd name="T84" fmla="*/ 74 w 74"/>
                <a:gd name="T85" fmla="*/ 1 h 50"/>
                <a:gd name="T86" fmla="*/ 74 w 74"/>
                <a:gd name="T87" fmla="*/ 0 h 50"/>
                <a:gd name="T88" fmla="*/ 69 w 74"/>
                <a:gd name="T89" fmla="*/ 0 h 50"/>
                <a:gd name="T90" fmla="*/ 64 w 74"/>
                <a:gd name="T91" fmla="*/ 0 h 50"/>
                <a:gd name="T92" fmla="*/ 57 w 74"/>
                <a:gd name="T93" fmla="*/ 0 h 50"/>
                <a:gd name="T94" fmla="*/ 51 w 74"/>
                <a:gd name="T95" fmla="*/ 1 h 50"/>
                <a:gd name="T96" fmla="*/ 45 w 74"/>
                <a:gd name="T97" fmla="*/ 2 h 50"/>
                <a:gd name="T98" fmla="*/ 39 w 74"/>
                <a:gd name="T99" fmla="*/ 2 h 50"/>
                <a:gd name="T100" fmla="*/ 35 w 74"/>
                <a:gd name="T101" fmla="*/ 5 h 50"/>
                <a:gd name="T102" fmla="*/ 31 w 74"/>
                <a:gd name="T103" fmla="*/ 6 h 50"/>
                <a:gd name="T104" fmla="*/ 30 w 74"/>
                <a:gd name="T105" fmla="*/ 7 h 50"/>
                <a:gd name="T106" fmla="*/ 28 w 74"/>
                <a:gd name="T107" fmla="*/ 8 h 50"/>
                <a:gd name="T108" fmla="*/ 24 w 74"/>
                <a:gd name="T109" fmla="*/ 9 h 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
                <a:gd name="T166" fmla="*/ 0 h 50"/>
                <a:gd name="T167" fmla="*/ 74 w 74"/>
                <a:gd name="T168" fmla="*/ 50 h 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 h="50">
                  <a:moveTo>
                    <a:pt x="24" y="9"/>
                  </a:moveTo>
                  <a:lnTo>
                    <a:pt x="21" y="12"/>
                  </a:lnTo>
                  <a:lnTo>
                    <a:pt x="20" y="15"/>
                  </a:lnTo>
                  <a:lnTo>
                    <a:pt x="19" y="18"/>
                  </a:lnTo>
                  <a:lnTo>
                    <a:pt x="18" y="21"/>
                  </a:lnTo>
                  <a:lnTo>
                    <a:pt x="17" y="24"/>
                  </a:lnTo>
                  <a:lnTo>
                    <a:pt x="15" y="26"/>
                  </a:lnTo>
                  <a:lnTo>
                    <a:pt x="12" y="28"/>
                  </a:lnTo>
                  <a:lnTo>
                    <a:pt x="9" y="28"/>
                  </a:lnTo>
                  <a:lnTo>
                    <a:pt x="7" y="31"/>
                  </a:lnTo>
                  <a:lnTo>
                    <a:pt x="6" y="34"/>
                  </a:lnTo>
                  <a:lnTo>
                    <a:pt x="5" y="36"/>
                  </a:lnTo>
                  <a:lnTo>
                    <a:pt x="2" y="38"/>
                  </a:lnTo>
                  <a:lnTo>
                    <a:pt x="1" y="40"/>
                  </a:lnTo>
                  <a:lnTo>
                    <a:pt x="0" y="43"/>
                  </a:lnTo>
                  <a:lnTo>
                    <a:pt x="0" y="46"/>
                  </a:lnTo>
                  <a:lnTo>
                    <a:pt x="0" y="49"/>
                  </a:lnTo>
                  <a:lnTo>
                    <a:pt x="6" y="49"/>
                  </a:lnTo>
                  <a:lnTo>
                    <a:pt x="12" y="50"/>
                  </a:lnTo>
                  <a:lnTo>
                    <a:pt x="20" y="50"/>
                  </a:lnTo>
                  <a:lnTo>
                    <a:pt x="28" y="50"/>
                  </a:lnTo>
                  <a:lnTo>
                    <a:pt x="36" y="50"/>
                  </a:lnTo>
                  <a:lnTo>
                    <a:pt x="44" y="49"/>
                  </a:lnTo>
                  <a:lnTo>
                    <a:pt x="50" y="48"/>
                  </a:lnTo>
                  <a:lnTo>
                    <a:pt x="56" y="47"/>
                  </a:lnTo>
                  <a:lnTo>
                    <a:pt x="57" y="45"/>
                  </a:lnTo>
                  <a:lnTo>
                    <a:pt x="58" y="43"/>
                  </a:lnTo>
                  <a:lnTo>
                    <a:pt x="58" y="39"/>
                  </a:lnTo>
                  <a:lnTo>
                    <a:pt x="59" y="35"/>
                  </a:lnTo>
                  <a:lnTo>
                    <a:pt x="59" y="29"/>
                  </a:lnTo>
                  <a:lnTo>
                    <a:pt x="59" y="25"/>
                  </a:lnTo>
                  <a:lnTo>
                    <a:pt x="60" y="20"/>
                  </a:lnTo>
                  <a:lnTo>
                    <a:pt x="60" y="17"/>
                  </a:lnTo>
                  <a:lnTo>
                    <a:pt x="60" y="15"/>
                  </a:lnTo>
                  <a:lnTo>
                    <a:pt x="61" y="15"/>
                  </a:lnTo>
                  <a:lnTo>
                    <a:pt x="64" y="14"/>
                  </a:lnTo>
                  <a:lnTo>
                    <a:pt x="66" y="11"/>
                  </a:lnTo>
                  <a:lnTo>
                    <a:pt x="67" y="10"/>
                  </a:lnTo>
                  <a:lnTo>
                    <a:pt x="69" y="8"/>
                  </a:lnTo>
                  <a:lnTo>
                    <a:pt x="70" y="6"/>
                  </a:lnTo>
                  <a:lnTo>
                    <a:pt x="73" y="5"/>
                  </a:lnTo>
                  <a:lnTo>
                    <a:pt x="74" y="2"/>
                  </a:lnTo>
                  <a:lnTo>
                    <a:pt x="74" y="1"/>
                  </a:lnTo>
                  <a:lnTo>
                    <a:pt x="74" y="0"/>
                  </a:lnTo>
                  <a:lnTo>
                    <a:pt x="69" y="0"/>
                  </a:lnTo>
                  <a:lnTo>
                    <a:pt x="64" y="0"/>
                  </a:lnTo>
                  <a:lnTo>
                    <a:pt x="57" y="0"/>
                  </a:lnTo>
                  <a:lnTo>
                    <a:pt x="51" y="1"/>
                  </a:lnTo>
                  <a:lnTo>
                    <a:pt x="45" y="2"/>
                  </a:lnTo>
                  <a:lnTo>
                    <a:pt x="39" y="2"/>
                  </a:lnTo>
                  <a:lnTo>
                    <a:pt x="35" y="5"/>
                  </a:lnTo>
                  <a:lnTo>
                    <a:pt x="31" y="6"/>
                  </a:lnTo>
                  <a:lnTo>
                    <a:pt x="30" y="7"/>
                  </a:lnTo>
                  <a:lnTo>
                    <a:pt x="28" y="8"/>
                  </a:lnTo>
                  <a:lnTo>
                    <a:pt x="24" y="9"/>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3" name="Freeform 64"/>
            <p:cNvSpPr>
              <a:spLocks/>
            </p:cNvSpPr>
            <p:nvPr/>
          </p:nvSpPr>
          <p:spPr bwMode="auto">
            <a:xfrm>
              <a:off x="1698" y="2095"/>
              <a:ext cx="74" cy="50"/>
            </a:xfrm>
            <a:custGeom>
              <a:avLst/>
              <a:gdLst>
                <a:gd name="T0" fmla="*/ 24 w 74"/>
                <a:gd name="T1" fmla="*/ 9 h 50"/>
                <a:gd name="T2" fmla="*/ 21 w 74"/>
                <a:gd name="T3" fmla="*/ 12 h 50"/>
                <a:gd name="T4" fmla="*/ 20 w 74"/>
                <a:gd name="T5" fmla="*/ 15 h 50"/>
                <a:gd name="T6" fmla="*/ 19 w 74"/>
                <a:gd name="T7" fmla="*/ 18 h 50"/>
                <a:gd name="T8" fmla="*/ 18 w 74"/>
                <a:gd name="T9" fmla="*/ 21 h 50"/>
                <a:gd name="T10" fmla="*/ 17 w 74"/>
                <a:gd name="T11" fmla="*/ 24 h 50"/>
                <a:gd name="T12" fmla="*/ 15 w 74"/>
                <a:gd name="T13" fmla="*/ 26 h 50"/>
                <a:gd name="T14" fmla="*/ 12 w 74"/>
                <a:gd name="T15" fmla="*/ 28 h 50"/>
                <a:gd name="T16" fmla="*/ 9 w 74"/>
                <a:gd name="T17" fmla="*/ 28 h 50"/>
                <a:gd name="T18" fmla="*/ 7 w 74"/>
                <a:gd name="T19" fmla="*/ 31 h 50"/>
                <a:gd name="T20" fmla="*/ 6 w 74"/>
                <a:gd name="T21" fmla="*/ 34 h 50"/>
                <a:gd name="T22" fmla="*/ 5 w 74"/>
                <a:gd name="T23" fmla="*/ 36 h 50"/>
                <a:gd name="T24" fmla="*/ 2 w 74"/>
                <a:gd name="T25" fmla="*/ 38 h 50"/>
                <a:gd name="T26" fmla="*/ 1 w 74"/>
                <a:gd name="T27" fmla="*/ 40 h 50"/>
                <a:gd name="T28" fmla="*/ 0 w 74"/>
                <a:gd name="T29" fmla="*/ 43 h 50"/>
                <a:gd name="T30" fmla="*/ 0 w 74"/>
                <a:gd name="T31" fmla="*/ 46 h 50"/>
                <a:gd name="T32" fmla="*/ 0 w 74"/>
                <a:gd name="T33" fmla="*/ 49 h 50"/>
                <a:gd name="T34" fmla="*/ 6 w 74"/>
                <a:gd name="T35" fmla="*/ 49 h 50"/>
                <a:gd name="T36" fmla="*/ 12 w 74"/>
                <a:gd name="T37" fmla="*/ 50 h 50"/>
                <a:gd name="T38" fmla="*/ 20 w 74"/>
                <a:gd name="T39" fmla="*/ 50 h 50"/>
                <a:gd name="T40" fmla="*/ 28 w 74"/>
                <a:gd name="T41" fmla="*/ 50 h 50"/>
                <a:gd name="T42" fmla="*/ 36 w 74"/>
                <a:gd name="T43" fmla="*/ 50 h 50"/>
                <a:gd name="T44" fmla="*/ 44 w 74"/>
                <a:gd name="T45" fmla="*/ 49 h 50"/>
                <a:gd name="T46" fmla="*/ 50 w 74"/>
                <a:gd name="T47" fmla="*/ 48 h 50"/>
                <a:gd name="T48" fmla="*/ 56 w 74"/>
                <a:gd name="T49" fmla="*/ 47 h 50"/>
                <a:gd name="T50" fmla="*/ 57 w 74"/>
                <a:gd name="T51" fmla="*/ 45 h 50"/>
                <a:gd name="T52" fmla="*/ 58 w 74"/>
                <a:gd name="T53" fmla="*/ 43 h 50"/>
                <a:gd name="T54" fmla="*/ 58 w 74"/>
                <a:gd name="T55" fmla="*/ 39 h 50"/>
                <a:gd name="T56" fmla="*/ 59 w 74"/>
                <a:gd name="T57" fmla="*/ 35 h 50"/>
                <a:gd name="T58" fmla="*/ 59 w 74"/>
                <a:gd name="T59" fmla="*/ 29 h 50"/>
                <a:gd name="T60" fmla="*/ 59 w 74"/>
                <a:gd name="T61" fmla="*/ 25 h 50"/>
                <a:gd name="T62" fmla="*/ 60 w 74"/>
                <a:gd name="T63" fmla="*/ 20 h 50"/>
                <a:gd name="T64" fmla="*/ 60 w 74"/>
                <a:gd name="T65" fmla="*/ 17 h 50"/>
                <a:gd name="T66" fmla="*/ 60 w 74"/>
                <a:gd name="T67" fmla="*/ 15 h 50"/>
                <a:gd name="T68" fmla="*/ 61 w 74"/>
                <a:gd name="T69" fmla="*/ 15 h 50"/>
                <a:gd name="T70" fmla="*/ 64 w 74"/>
                <a:gd name="T71" fmla="*/ 14 h 50"/>
                <a:gd name="T72" fmla="*/ 66 w 74"/>
                <a:gd name="T73" fmla="*/ 11 h 50"/>
                <a:gd name="T74" fmla="*/ 67 w 74"/>
                <a:gd name="T75" fmla="*/ 10 h 50"/>
                <a:gd name="T76" fmla="*/ 69 w 74"/>
                <a:gd name="T77" fmla="*/ 8 h 50"/>
                <a:gd name="T78" fmla="*/ 70 w 74"/>
                <a:gd name="T79" fmla="*/ 6 h 50"/>
                <a:gd name="T80" fmla="*/ 73 w 74"/>
                <a:gd name="T81" fmla="*/ 5 h 50"/>
                <a:gd name="T82" fmla="*/ 74 w 74"/>
                <a:gd name="T83" fmla="*/ 2 h 50"/>
                <a:gd name="T84" fmla="*/ 74 w 74"/>
                <a:gd name="T85" fmla="*/ 1 h 50"/>
                <a:gd name="T86" fmla="*/ 74 w 74"/>
                <a:gd name="T87" fmla="*/ 0 h 50"/>
                <a:gd name="T88" fmla="*/ 69 w 74"/>
                <a:gd name="T89" fmla="*/ 0 h 50"/>
                <a:gd name="T90" fmla="*/ 64 w 74"/>
                <a:gd name="T91" fmla="*/ 0 h 50"/>
                <a:gd name="T92" fmla="*/ 57 w 74"/>
                <a:gd name="T93" fmla="*/ 0 h 50"/>
                <a:gd name="T94" fmla="*/ 51 w 74"/>
                <a:gd name="T95" fmla="*/ 1 h 50"/>
                <a:gd name="T96" fmla="*/ 45 w 74"/>
                <a:gd name="T97" fmla="*/ 2 h 50"/>
                <a:gd name="T98" fmla="*/ 39 w 74"/>
                <a:gd name="T99" fmla="*/ 2 h 50"/>
                <a:gd name="T100" fmla="*/ 35 w 74"/>
                <a:gd name="T101" fmla="*/ 5 h 50"/>
                <a:gd name="T102" fmla="*/ 31 w 74"/>
                <a:gd name="T103" fmla="*/ 6 h 50"/>
                <a:gd name="T104" fmla="*/ 30 w 74"/>
                <a:gd name="T105" fmla="*/ 7 h 50"/>
                <a:gd name="T106" fmla="*/ 28 w 74"/>
                <a:gd name="T107" fmla="*/ 8 h 50"/>
                <a:gd name="T108" fmla="*/ 24 w 74"/>
                <a:gd name="T109" fmla="*/ 9 h 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
                <a:gd name="T166" fmla="*/ 0 h 50"/>
                <a:gd name="T167" fmla="*/ 74 w 74"/>
                <a:gd name="T168" fmla="*/ 50 h 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 h="50">
                  <a:moveTo>
                    <a:pt x="24" y="9"/>
                  </a:moveTo>
                  <a:lnTo>
                    <a:pt x="21" y="12"/>
                  </a:lnTo>
                  <a:lnTo>
                    <a:pt x="20" y="15"/>
                  </a:lnTo>
                  <a:lnTo>
                    <a:pt x="19" y="18"/>
                  </a:lnTo>
                  <a:lnTo>
                    <a:pt x="18" y="21"/>
                  </a:lnTo>
                  <a:lnTo>
                    <a:pt x="17" y="24"/>
                  </a:lnTo>
                  <a:lnTo>
                    <a:pt x="15" y="26"/>
                  </a:lnTo>
                  <a:lnTo>
                    <a:pt x="12" y="28"/>
                  </a:lnTo>
                  <a:lnTo>
                    <a:pt x="9" y="28"/>
                  </a:lnTo>
                  <a:lnTo>
                    <a:pt x="7" y="31"/>
                  </a:lnTo>
                  <a:lnTo>
                    <a:pt x="6" y="34"/>
                  </a:lnTo>
                  <a:lnTo>
                    <a:pt x="5" y="36"/>
                  </a:lnTo>
                  <a:lnTo>
                    <a:pt x="2" y="38"/>
                  </a:lnTo>
                  <a:lnTo>
                    <a:pt x="1" y="40"/>
                  </a:lnTo>
                  <a:lnTo>
                    <a:pt x="0" y="43"/>
                  </a:lnTo>
                  <a:lnTo>
                    <a:pt x="0" y="46"/>
                  </a:lnTo>
                  <a:lnTo>
                    <a:pt x="0" y="49"/>
                  </a:lnTo>
                  <a:lnTo>
                    <a:pt x="6" y="49"/>
                  </a:lnTo>
                  <a:lnTo>
                    <a:pt x="12" y="50"/>
                  </a:lnTo>
                  <a:lnTo>
                    <a:pt x="20" y="50"/>
                  </a:lnTo>
                  <a:lnTo>
                    <a:pt x="28" y="50"/>
                  </a:lnTo>
                  <a:lnTo>
                    <a:pt x="36" y="50"/>
                  </a:lnTo>
                  <a:lnTo>
                    <a:pt x="44" y="49"/>
                  </a:lnTo>
                  <a:lnTo>
                    <a:pt x="50" y="48"/>
                  </a:lnTo>
                  <a:lnTo>
                    <a:pt x="56" y="47"/>
                  </a:lnTo>
                  <a:lnTo>
                    <a:pt x="57" y="45"/>
                  </a:lnTo>
                  <a:lnTo>
                    <a:pt x="58" y="43"/>
                  </a:lnTo>
                  <a:lnTo>
                    <a:pt x="58" y="39"/>
                  </a:lnTo>
                  <a:lnTo>
                    <a:pt x="59" y="35"/>
                  </a:lnTo>
                  <a:lnTo>
                    <a:pt x="59" y="29"/>
                  </a:lnTo>
                  <a:lnTo>
                    <a:pt x="59" y="25"/>
                  </a:lnTo>
                  <a:lnTo>
                    <a:pt x="60" y="20"/>
                  </a:lnTo>
                  <a:lnTo>
                    <a:pt x="60" y="17"/>
                  </a:lnTo>
                  <a:lnTo>
                    <a:pt x="60" y="15"/>
                  </a:lnTo>
                  <a:lnTo>
                    <a:pt x="61" y="15"/>
                  </a:lnTo>
                  <a:lnTo>
                    <a:pt x="64" y="14"/>
                  </a:lnTo>
                  <a:lnTo>
                    <a:pt x="66" y="11"/>
                  </a:lnTo>
                  <a:lnTo>
                    <a:pt x="67" y="10"/>
                  </a:lnTo>
                  <a:lnTo>
                    <a:pt x="69" y="8"/>
                  </a:lnTo>
                  <a:lnTo>
                    <a:pt x="70" y="6"/>
                  </a:lnTo>
                  <a:lnTo>
                    <a:pt x="73" y="5"/>
                  </a:lnTo>
                  <a:lnTo>
                    <a:pt x="74" y="2"/>
                  </a:lnTo>
                  <a:lnTo>
                    <a:pt x="74" y="1"/>
                  </a:lnTo>
                  <a:lnTo>
                    <a:pt x="74" y="0"/>
                  </a:lnTo>
                  <a:lnTo>
                    <a:pt x="69" y="0"/>
                  </a:lnTo>
                  <a:lnTo>
                    <a:pt x="64" y="0"/>
                  </a:lnTo>
                  <a:lnTo>
                    <a:pt x="57" y="0"/>
                  </a:lnTo>
                  <a:lnTo>
                    <a:pt x="51" y="1"/>
                  </a:lnTo>
                  <a:lnTo>
                    <a:pt x="45" y="2"/>
                  </a:lnTo>
                  <a:lnTo>
                    <a:pt x="39" y="2"/>
                  </a:lnTo>
                  <a:lnTo>
                    <a:pt x="35" y="5"/>
                  </a:lnTo>
                  <a:lnTo>
                    <a:pt x="31" y="6"/>
                  </a:lnTo>
                  <a:lnTo>
                    <a:pt x="30" y="7"/>
                  </a:lnTo>
                  <a:lnTo>
                    <a:pt x="28" y="8"/>
                  </a:lnTo>
                  <a:lnTo>
                    <a:pt x="24" y="9"/>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4" name="Freeform 65"/>
            <p:cNvSpPr>
              <a:spLocks/>
            </p:cNvSpPr>
            <p:nvPr/>
          </p:nvSpPr>
          <p:spPr bwMode="auto">
            <a:xfrm>
              <a:off x="1570" y="1957"/>
              <a:ext cx="141" cy="141"/>
            </a:xfrm>
            <a:custGeom>
              <a:avLst/>
              <a:gdLst>
                <a:gd name="T0" fmla="*/ 9 w 141"/>
                <a:gd name="T1" fmla="*/ 141 h 141"/>
                <a:gd name="T2" fmla="*/ 10 w 141"/>
                <a:gd name="T3" fmla="*/ 128 h 141"/>
                <a:gd name="T4" fmla="*/ 12 w 141"/>
                <a:gd name="T5" fmla="*/ 116 h 141"/>
                <a:gd name="T6" fmla="*/ 15 w 141"/>
                <a:gd name="T7" fmla="*/ 102 h 141"/>
                <a:gd name="T8" fmla="*/ 20 w 141"/>
                <a:gd name="T9" fmla="*/ 90 h 141"/>
                <a:gd name="T10" fmla="*/ 25 w 141"/>
                <a:gd name="T11" fmla="*/ 79 h 141"/>
                <a:gd name="T12" fmla="*/ 32 w 141"/>
                <a:gd name="T13" fmla="*/ 68 h 141"/>
                <a:gd name="T14" fmla="*/ 39 w 141"/>
                <a:gd name="T15" fmla="*/ 58 h 141"/>
                <a:gd name="T16" fmla="*/ 48 w 141"/>
                <a:gd name="T17" fmla="*/ 49 h 141"/>
                <a:gd name="T18" fmla="*/ 58 w 141"/>
                <a:gd name="T19" fmla="*/ 40 h 141"/>
                <a:gd name="T20" fmla="*/ 68 w 141"/>
                <a:gd name="T21" fmla="*/ 32 h 141"/>
                <a:gd name="T22" fmla="*/ 79 w 141"/>
                <a:gd name="T23" fmla="*/ 25 h 141"/>
                <a:gd name="T24" fmla="*/ 90 w 141"/>
                <a:gd name="T25" fmla="*/ 20 h 141"/>
                <a:gd name="T26" fmla="*/ 102 w 141"/>
                <a:gd name="T27" fmla="*/ 15 h 141"/>
                <a:gd name="T28" fmla="*/ 115 w 141"/>
                <a:gd name="T29" fmla="*/ 12 h 141"/>
                <a:gd name="T30" fmla="*/ 128 w 141"/>
                <a:gd name="T31" fmla="*/ 10 h 141"/>
                <a:gd name="T32" fmla="*/ 141 w 141"/>
                <a:gd name="T33" fmla="*/ 10 h 141"/>
                <a:gd name="T34" fmla="*/ 141 w 141"/>
                <a:gd name="T35" fmla="*/ 0 h 141"/>
                <a:gd name="T36" fmla="*/ 127 w 141"/>
                <a:gd name="T37" fmla="*/ 1 h 141"/>
                <a:gd name="T38" fmla="*/ 112 w 141"/>
                <a:gd name="T39" fmla="*/ 3 h 141"/>
                <a:gd name="T40" fmla="*/ 99 w 141"/>
                <a:gd name="T41" fmla="*/ 6 h 141"/>
                <a:gd name="T42" fmla="*/ 87 w 141"/>
                <a:gd name="T43" fmla="*/ 11 h 141"/>
                <a:gd name="T44" fmla="*/ 74 w 141"/>
                <a:gd name="T45" fmla="*/ 17 h 141"/>
                <a:gd name="T46" fmla="*/ 62 w 141"/>
                <a:gd name="T47" fmla="*/ 24 h 141"/>
                <a:gd name="T48" fmla="*/ 51 w 141"/>
                <a:gd name="T49" fmla="*/ 33 h 141"/>
                <a:gd name="T50" fmla="*/ 41 w 141"/>
                <a:gd name="T51" fmla="*/ 42 h 141"/>
                <a:gd name="T52" fmla="*/ 32 w 141"/>
                <a:gd name="T53" fmla="*/ 52 h 141"/>
                <a:gd name="T54" fmla="*/ 24 w 141"/>
                <a:gd name="T55" fmla="*/ 63 h 141"/>
                <a:gd name="T56" fmla="*/ 16 w 141"/>
                <a:gd name="T57" fmla="*/ 74 h 141"/>
                <a:gd name="T58" fmla="*/ 11 w 141"/>
                <a:gd name="T59" fmla="*/ 87 h 141"/>
                <a:gd name="T60" fmla="*/ 6 w 141"/>
                <a:gd name="T61" fmla="*/ 100 h 141"/>
                <a:gd name="T62" fmla="*/ 3 w 141"/>
                <a:gd name="T63" fmla="*/ 114 h 141"/>
                <a:gd name="T64" fmla="*/ 1 w 141"/>
                <a:gd name="T65" fmla="*/ 128 h 141"/>
                <a:gd name="T66" fmla="*/ 0 w 141"/>
                <a:gd name="T67" fmla="*/ 141 h 141"/>
                <a:gd name="T68" fmla="*/ 9 w 141"/>
                <a:gd name="T69" fmla="*/ 141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
                <a:gd name="T106" fmla="*/ 0 h 141"/>
                <a:gd name="T107" fmla="*/ 141 w 141"/>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 h="141">
                  <a:moveTo>
                    <a:pt x="9" y="141"/>
                  </a:moveTo>
                  <a:lnTo>
                    <a:pt x="10" y="128"/>
                  </a:lnTo>
                  <a:lnTo>
                    <a:pt x="12" y="116"/>
                  </a:lnTo>
                  <a:lnTo>
                    <a:pt x="15" y="102"/>
                  </a:lnTo>
                  <a:lnTo>
                    <a:pt x="20" y="90"/>
                  </a:lnTo>
                  <a:lnTo>
                    <a:pt x="25" y="79"/>
                  </a:lnTo>
                  <a:lnTo>
                    <a:pt x="32" y="68"/>
                  </a:lnTo>
                  <a:lnTo>
                    <a:pt x="39" y="58"/>
                  </a:lnTo>
                  <a:lnTo>
                    <a:pt x="48" y="49"/>
                  </a:lnTo>
                  <a:lnTo>
                    <a:pt x="58" y="40"/>
                  </a:lnTo>
                  <a:lnTo>
                    <a:pt x="68" y="32"/>
                  </a:lnTo>
                  <a:lnTo>
                    <a:pt x="79" y="25"/>
                  </a:lnTo>
                  <a:lnTo>
                    <a:pt x="90" y="20"/>
                  </a:lnTo>
                  <a:lnTo>
                    <a:pt x="102" y="15"/>
                  </a:lnTo>
                  <a:lnTo>
                    <a:pt x="115" y="12"/>
                  </a:lnTo>
                  <a:lnTo>
                    <a:pt x="128" y="10"/>
                  </a:lnTo>
                  <a:lnTo>
                    <a:pt x="141" y="10"/>
                  </a:lnTo>
                  <a:lnTo>
                    <a:pt x="141" y="0"/>
                  </a:lnTo>
                  <a:lnTo>
                    <a:pt x="127" y="1"/>
                  </a:lnTo>
                  <a:lnTo>
                    <a:pt x="112" y="3"/>
                  </a:lnTo>
                  <a:lnTo>
                    <a:pt x="99" y="6"/>
                  </a:lnTo>
                  <a:lnTo>
                    <a:pt x="87" y="11"/>
                  </a:lnTo>
                  <a:lnTo>
                    <a:pt x="74" y="17"/>
                  </a:lnTo>
                  <a:lnTo>
                    <a:pt x="62" y="24"/>
                  </a:lnTo>
                  <a:lnTo>
                    <a:pt x="51" y="33"/>
                  </a:lnTo>
                  <a:lnTo>
                    <a:pt x="41" y="42"/>
                  </a:lnTo>
                  <a:lnTo>
                    <a:pt x="32" y="52"/>
                  </a:lnTo>
                  <a:lnTo>
                    <a:pt x="24" y="63"/>
                  </a:lnTo>
                  <a:lnTo>
                    <a:pt x="16" y="74"/>
                  </a:lnTo>
                  <a:lnTo>
                    <a:pt x="11" y="87"/>
                  </a:lnTo>
                  <a:lnTo>
                    <a:pt x="6" y="100"/>
                  </a:lnTo>
                  <a:lnTo>
                    <a:pt x="3" y="114"/>
                  </a:lnTo>
                  <a:lnTo>
                    <a:pt x="1" y="128"/>
                  </a:lnTo>
                  <a:lnTo>
                    <a:pt x="0" y="141"/>
                  </a:lnTo>
                  <a:lnTo>
                    <a:pt x="9" y="1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5" name="Freeform 66"/>
            <p:cNvSpPr>
              <a:spLocks/>
            </p:cNvSpPr>
            <p:nvPr/>
          </p:nvSpPr>
          <p:spPr bwMode="auto">
            <a:xfrm>
              <a:off x="1570" y="2098"/>
              <a:ext cx="141" cy="142"/>
            </a:xfrm>
            <a:custGeom>
              <a:avLst/>
              <a:gdLst>
                <a:gd name="T0" fmla="*/ 141 w 141"/>
                <a:gd name="T1" fmla="*/ 133 h 142"/>
                <a:gd name="T2" fmla="*/ 128 w 141"/>
                <a:gd name="T3" fmla="*/ 133 h 142"/>
                <a:gd name="T4" fmla="*/ 115 w 141"/>
                <a:gd name="T5" fmla="*/ 131 h 142"/>
                <a:gd name="T6" fmla="*/ 102 w 141"/>
                <a:gd name="T7" fmla="*/ 128 h 142"/>
                <a:gd name="T8" fmla="*/ 90 w 141"/>
                <a:gd name="T9" fmla="*/ 123 h 142"/>
                <a:gd name="T10" fmla="*/ 79 w 141"/>
                <a:gd name="T11" fmla="*/ 118 h 142"/>
                <a:gd name="T12" fmla="*/ 68 w 141"/>
                <a:gd name="T13" fmla="*/ 111 h 142"/>
                <a:gd name="T14" fmla="*/ 58 w 141"/>
                <a:gd name="T15" fmla="*/ 103 h 142"/>
                <a:gd name="T16" fmla="*/ 48 w 141"/>
                <a:gd name="T17" fmla="*/ 94 h 142"/>
                <a:gd name="T18" fmla="*/ 39 w 141"/>
                <a:gd name="T19" fmla="*/ 85 h 142"/>
                <a:gd name="T20" fmla="*/ 32 w 141"/>
                <a:gd name="T21" fmla="*/ 75 h 142"/>
                <a:gd name="T22" fmla="*/ 25 w 141"/>
                <a:gd name="T23" fmla="*/ 64 h 142"/>
                <a:gd name="T24" fmla="*/ 20 w 141"/>
                <a:gd name="T25" fmla="*/ 53 h 142"/>
                <a:gd name="T26" fmla="*/ 15 w 141"/>
                <a:gd name="T27" fmla="*/ 41 h 142"/>
                <a:gd name="T28" fmla="*/ 12 w 141"/>
                <a:gd name="T29" fmla="*/ 27 h 142"/>
                <a:gd name="T30" fmla="*/ 10 w 141"/>
                <a:gd name="T31" fmla="*/ 15 h 142"/>
                <a:gd name="T32" fmla="*/ 9 w 141"/>
                <a:gd name="T33" fmla="*/ 0 h 142"/>
                <a:gd name="T34" fmla="*/ 0 w 141"/>
                <a:gd name="T35" fmla="*/ 0 h 142"/>
                <a:gd name="T36" fmla="*/ 1 w 141"/>
                <a:gd name="T37" fmla="*/ 15 h 142"/>
                <a:gd name="T38" fmla="*/ 3 w 141"/>
                <a:gd name="T39" fmla="*/ 29 h 142"/>
                <a:gd name="T40" fmla="*/ 6 w 141"/>
                <a:gd name="T41" fmla="*/ 43 h 142"/>
                <a:gd name="T42" fmla="*/ 11 w 141"/>
                <a:gd name="T43" fmla="*/ 56 h 142"/>
                <a:gd name="T44" fmla="*/ 16 w 141"/>
                <a:gd name="T45" fmla="*/ 69 h 142"/>
                <a:gd name="T46" fmla="*/ 24 w 141"/>
                <a:gd name="T47" fmla="*/ 80 h 142"/>
                <a:gd name="T48" fmla="*/ 32 w 141"/>
                <a:gd name="T49" fmla="*/ 91 h 142"/>
                <a:gd name="T50" fmla="*/ 41 w 141"/>
                <a:gd name="T51" fmla="*/ 101 h 142"/>
                <a:gd name="T52" fmla="*/ 51 w 141"/>
                <a:gd name="T53" fmla="*/ 110 h 142"/>
                <a:gd name="T54" fmla="*/ 62 w 141"/>
                <a:gd name="T55" fmla="*/ 119 h 142"/>
                <a:gd name="T56" fmla="*/ 74 w 141"/>
                <a:gd name="T57" fmla="*/ 126 h 142"/>
                <a:gd name="T58" fmla="*/ 87 w 141"/>
                <a:gd name="T59" fmla="*/ 131 h 142"/>
                <a:gd name="T60" fmla="*/ 99 w 141"/>
                <a:gd name="T61" fmla="*/ 137 h 142"/>
                <a:gd name="T62" fmla="*/ 112 w 141"/>
                <a:gd name="T63" fmla="*/ 140 h 142"/>
                <a:gd name="T64" fmla="*/ 127 w 141"/>
                <a:gd name="T65" fmla="*/ 142 h 142"/>
                <a:gd name="T66" fmla="*/ 141 w 141"/>
                <a:gd name="T67" fmla="*/ 142 h 142"/>
                <a:gd name="T68" fmla="*/ 141 w 141"/>
                <a:gd name="T69" fmla="*/ 133 h 1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
                <a:gd name="T106" fmla="*/ 0 h 142"/>
                <a:gd name="T107" fmla="*/ 141 w 141"/>
                <a:gd name="T108" fmla="*/ 142 h 1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 h="142">
                  <a:moveTo>
                    <a:pt x="141" y="133"/>
                  </a:moveTo>
                  <a:lnTo>
                    <a:pt x="128" y="133"/>
                  </a:lnTo>
                  <a:lnTo>
                    <a:pt x="115" y="131"/>
                  </a:lnTo>
                  <a:lnTo>
                    <a:pt x="102" y="128"/>
                  </a:lnTo>
                  <a:lnTo>
                    <a:pt x="90" y="123"/>
                  </a:lnTo>
                  <a:lnTo>
                    <a:pt x="79" y="118"/>
                  </a:lnTo>
                  <a:lnTo>
                    <a:pt x="68" y="111"/>
                  </a:lnTo>
                  <a:lnTo>
                    <a:pt x="58" y="103"/>
                  </a:lnTo>
                  <a:lnTo>
                    <a:pt x="48" y="94"/>
                  </a:lnTo>
                  <a:lnTo>
                    <a:pt x="39" y="85"/>
                  </a:lnTo>
                  <a:lnTo>
                    <a:pt x="32" y="75"/>
                  </a:lnTo>
                  <a:lnTo>
                    <a:pt x="25" y="64"/>
                  </a:lnTo>
                  <a:lnTo>
                    <a:pt x="20" y="53"/>
                  </a:lnTo>
                  <a:lnTo>
                    <a:pt x="15" y="41"/>
                  </a:lnTo>
                  <a:lnTo>
                    <a:pt x="12" y="27"/>
                  </a:lnTo>
                  <a:lnTo>
                    <a:pt x="10" y="15"/>
                  </a:lnTo>
                  <a:lnTo>
                    <a:pt x="9" y="0"/>
                  </a:lnTo>
                  <a:lnTo>
                    <a:pt x="0" y="0"/>
                  </a:lnTo>
                  <a:lnTo>
                    <a:pt x="1" y="15"/>
                  </a:lnTo>
                  <a:lnTo>
                    <a:pt x="3" y="29"/>
                  </a:lnTo>
                  <a:lnTo>
                    <a:pt x="6" y="43"/>
                  </a:lnTo>
                  <a:lnTo>
                    <a:pt x="11" y="56"/>
                  </a:lnTo>
                  <a:lnTo>
                    <a:pt x="16" y="69"/>
                  </a:lnTo>
                  <a:lnTo>
                    <a:pt x="24" y="80"/>
                  </a:lnTo>
                  <a:lnTo>
                    <a:pt x="32" y="91"/>
                  </a:lnTo>
                  <a:lnTo>
                    <a:pt x="41" y="101"/>
                  </a:lnTo>
                  <a:lnTo>
                    <a:pt x="51" y="110"/>
                  </a:lnTo>
                  <a:lnTo>
                    <a:pt x="62" y="119"/>
                  </a:lnTo>
                  <a:lnTo>
                    <a:pt x="74" y="126"/>
                  </a:lnTo>
                  <a:lnTo>
                    <a:pt x="87" y="131"/>
                  </a:lnTo>
                  <a:lnTo>
                    <a:pt x="99" y="137"/>
                  </a:lnTo>
                  <a:lnTo>
                    <a:pt x="112" y="140"/>
                  </a:lnTo>
                  <a:lnTo>
                    <a:pt x="127" y="142"/>
                  </a:lnTo>
                  <a:lnTo>
                    <a:pt x="141" y="142"/>
                  </a:lnTo>
                  <a:lnTo>
                    <a:pt x="141" y="1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6" name="Freeform 67"/>
            <p:cNvSpPr>
              <a:spLocks/>
            </p:cNvSpPr>
            <p:nvPr/>
          </p:nvSpPr>
          <p:spPr bwMode="auto">
            <a:xfrm>
              <a:off x="1711" y="2098"/>
              <a:ext cx="142" cy="142"/>
            </a:xfrm>
            <a:custGeom>
              <a:avLst/>
              <a:gdLst>
                <a:gd name="T0" fmla="*/ 133 w 142"/>
                <a:gd name="T1" fmla="*/ 0 h 142"/>
                <a:gd name="T2" fmla="*/ 132 w 142"/>
                <a:gd name="T3" fmla="*/ 15 h 142"/>
                <a:gd name="T4" fmla="*/ 130 w 142"/>
                <a:gd name="T5" fmla="*/ 27 h 142"/>
                <a:gd name="T6" fmla="*/ 127 w 142"/>
                <a:gd name="T7" fmla="*/ 41 h 142"/>
                <a:gd name="T8" fmla="*/ 122 w 142"/>
                <a:gd name="T9" fmla="*/ 53 h 142"/>
                <a:gd name="T10" fmla="*/ 117 w 142"/>
                <a:gd name="T11" fmla="*/ 64 h 142"/>
                <a:gd name="T12" fmla="*/ 110 w 142"/>
                <a:gd name="T13" fmla="*/ 75 h 142"/>
                <a:gd name="T14" fmla="*/ 103 w 142"/>
                <a:gd name="T15" fmla="*/ 85 h 142"/>
                <a:gd name="T16" fmla="*/ 94 w 142"/>
                <a:gd name="T17" fmla="*/ 94 h 142"/>
                <a:gd name="T18" fmla="*/ 84 w 142"/>
                <a:gd name="T19" fmla="*/ 103 h 142"/>
                <a:gd name="T20" fmla="*/ 74 w 142"/>
                <a:gd name="T21" fmla="*/ 111 h 142"/>
                <a:gd name="T22" fmla="*/ 63 w 142"/>
                <a:gd name="T23" fmla="*/ 118 h 142"/>
                <a:gd name="T24" fmla="*/ 52 w 142"/>
                <a:gd name="T25" fmla="*/ 123 h 142"/>
                <a:gd name="T26" fmla="*/ 40 w 142"/>
                <a:gd name="T27" fmla="*/ 128 h 142"/>
                <a:gd name="T28" fmla="*/ 27 w 142"/>
                <a:gd name="T29" fmla="*/ 131 h 142"/>
                <a:gd name="T30" fmla="*/ 14 w 142"/>
                <a:gd name="T31" fmla="*/ 133 h 142"/>
                <a:gd name="T32" fmla="*/ 0 w 142"/>
                <a:gd name="T33" fmla="*/ 133 h 142"/>
                <a:gd name="T34" fmla="*/ 0 w 142"/>
                <a:gd name="T35" fmla="*/ 142 h 142"/>
                <a:gd name="T36" fmla="*/ 15 w 142"/>
                <a:gd name="T37" fmla="*/ 142 h 142"/>
                <a:gd name="T38" fmla="*/ 29 w 142"/>
                <a:gd name="T39" fmla="*/ 140 h 142"/>
                <a:gd name="T40" fmla="*/ 43 w 142"/>
                <a:gd name="T41" fmla="*/ 137 h 142"/>
                <a:gd name="T42" fmla="*/ 55 w 142"/>
                <a:gd name="T43" fmla="*/ 131 h 142"/>
                <a:gd name="T44" fmla="*/ 67 w 142"/>
                <a:gd name="T45" fmla="*/ 126 h 142"/>
                <a:gd name="T46" fmla="*/ 80 w 142"/>
                <a:gd name="T47" fmla="*/ 119 h 142"/>
                <a:gd name="T48" fmla="*/ 91 w 142"/>
                <a:gd name="T49" fmla="*/ 110 h 142"/>
                <a:gd name="T50" fmla="*/ 101 w 142"/>
                <a:gd name="T51" fmla="*/ 101 h 142"/>
                <a:gd name="T52" fmla="*/ 110 w 142"/>
                <a:gd name="T53" fmla="*/ 91 h 142"/>
                <a:gd name="T54" fmla="*/ 118 w 142"/>
                <a:gd name="T55" fmla="*/ 80 h 142"/>
                <a:gd name="T56" fmla="*/ 126 w 142"/>
                <a:gd name="T57" fmla="*/ 69 h 142"/>
                <a:gd name="T58" fmla="*/ 131 w 142"/>
                <a:gd name="T59" fmla="*/ 56 h 142"/>
                <a:gd name="T60" fmla="*/ 136 w 142"/>
                <a:gd name="T61" fmla="*/ 43 h 142"/>
                <a:gd name="T62" fmla="*/ 139 w 142"/>
                <a:gd name="T63" fmla="*/ 29 h 142"/>
                <a:gd name="T64" fmla="*/ 141 w 142"/>
                <a:gd name="T65" fmla="*/ 15 h 142"/>
                <a:gd name="T66" fmla="*/ 142 w 142"/>
                <a:gd name="T67" fmla="*/ 0 h 142"/>
                <a:gd name="T68" fmla="*/ 133 w 142"/>
                <a:gd name="T69" fmla="*/ 0 h 1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2"/>
                <a:gd name="T106" fmla="*/ 0 h 142"/>
                <a:gd name="T107" fmla="*/ 142 w 142"/>
                <a:gd name="T108" fmla="*/ 142 h 1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2" h="142">
                  <a:moveTo>
                    <a:pt x="133" y="0"/>
                  </a:moveTo>
                  <a:lnTo>
                    <a:pt x="132" y="15"/>
                  </a:lnTo>
                  <a:lnTo>
                    <a:pt x="130" y="27"/>
                  </a:lnTo>
                  <a:lnTo>
                    <a:pt x="127" y="41"/>
                  </a:lnTo>
                  <a:lnTo>
                    <a:pt x="122" y="53"/>
                  </a:lnTo>
                  <a:lnTo>
                    <a:pt x="117" y="64"/>
                  </a:lnTo>
                  <a:lnTo>
                    <a:pt x="110" y="75"/>
                  </a:lnTo>
                  <a:lnTo>
                    <a:pt x="103" y="85"/>
                  </a:lnTo>
                  <a:lnTo>
                    <a:pt x="94" y="94"/>
                  </a:lnTo>
                  <a:lnTo>
                    <a:pt x="84" y="103"/>
                  </a:lnTo>
                  <a:lnTo>
                    <a:pt x="74" y="111"/>
                  </a:lnTo>
                  <a:lnTo>
                    <a:pt x="63" y="118"/>
                  </a:lnTo>
                  <a:lnTo>
                    <a:pt x="52" y="123"/>
                  </a:lnTo>
                  <a:lnTo>
                    <a:pt x="40" y="128"/>
                  </a:lnTo>
                  <a:lnTo>
                    <a:pt x="27" y="131"/>
                  </a:lnTo>
                  <a:lnTo>
                    <a:pt x="14" y="133"/>
                  </a:lnTo>
                  <a:lnTo>
                    <a:pt x="0" y="133"/>
                  </a:lnTo>
                  <a:lnTo>
                    <a:pt x="0" y="142"/>
                  </a:lnTo>
                  <a:lnTo>
                    <a:pt x="15" y="142"/>
                  </a:lnTo>
                  <a:lnTo>
                    <a:pt x="29" y="140"/>
                  </a:lnTo>
                  <a:lnTo>
                    <a:pt x="43" y="137"/>
                  </a:lnTo>
                  <a:lnTo>
                    <a:pt x="55" y="131"/>
                  </a:lnTo>
                  <a:lnTo>
                    <a:pt x="67" y="126"/>
                  </a:lnTo>
                  <a:lnTo>
                    <a:pt x="80" y="119"/>
                  </a:lnTo>
                  <a:lnTo>
                    <a:pt x="91" y="110"/>
                  </a:lnTo>
                  <a:lnTo>
                    <a:pt x="101" y="101"/>
                  </a:lnTo>
                  <a:lnTo>
                    <a:pt x="110" y="91"/>
                  </a:lnTo>
                  <a:lnTo>
                    <a:pt x="118" y="80"/>
                  </a:lnTo>
                  <a:lnTo>
                    <a:pt x="126" y="69"/>
                  </a:lnTo>
                  <a:lnTo>
                    <a:pt x="131" y="56"/>
                  </a:lnTo>
                  <a:lnTo>
                    <a:pt x="136" y="43"/>
                  </a:lnTo>
                  <a:lnTo>
                    <a:pt x="139" y="29"/>
                  </a:lnTo>
                  <a:lnTo>
                    <a:pt x="141" y="15"/>
                  </a:lnTo>
                  <a:lnTo>
                    <a:pt x="142" y="0"/>
                  </a:lnTo>
                  <a:lnTo>
                    <a:pt x="13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7" name="Freeform 68"/>
            <p:cNvSpPr>
              <a:spLocks/>
            </p:cNvSpPr>
            <p:nvPr/>
          </p:nvSpPr>
          <p:spPr bwMode="auto">
            <a:xfrm>
              <a:off x="1711" y="1957"/>
              <a:ext cx="142" cy="141"/>
            </a:xfrm>
            <a:custGeom>
              <a:avLst/>
              <a:gdLst>
                <a:gd name="T0" fmla="*/ 0 w 142"/>
                <a:gd name="T1" fmla="*/ 10 h 141"/>
                <a:gd name="T2" fmla="*/ 14 w 142"/>
                <a:gd name="T3" fmla="*/ 10 h 141"/>
                <a:gd name="T4" fmla="*/ 27 w 142"/>
                <a:gd name="T5" fmla="*/ 12 h 141"/>
                <a:gd name="T6" fmla="*/ 40 w 142"/>
                <a:gd name="T7" fmla="*/ 15 h 141"/>
                <a:gd name="T8" fmla="*/ 52 w 142"/>
                <a:gd name="T9" fmla="*/ 20 h 141"/>
                <a:gd name="T10" fmla="*/ 63 w 142"/>
                <a:gd name="T11" fmla="*/ 25 h 141"/>
                <a:gd name="T12" fmla="*/ 74 w 142"/>
                <a:gd name="T13" fmla="*/ 32 h 141"/>
                <a:gd name="T14" fmla="*/ 84 w 142"/>
                <a:gd name="T15" fmla="*/ 40 h 141"/>
                <a:gd name="T16" fmla="*/ 94 w 142"/>
                <a:gd name="T17" fmla="*/ 49 h 141"/>
                <a:gd name="T18" fmla="*/ 103 w 142"/>
                <a:gd name="T19" fmla="*/ 58 h 141"/>
                <a:gd name="T20" fmla="*/ 110 w 142"/>
                <a:gd name="T21" fmla="*/ 68 h 141"/>
                <a:gd name="T22" fmla="*/ 117 w 142"/>
                <a:gd name="T23" fmla="*/ 79 h 141"/>
                <a:gd name="T24" fmla="*/ 122 w 142"/>
                <a:gd name="T25" fmla="*/ 90 h 141"/>
                <a:gd name="T26" fmla="*/ 127 w 142"/>
                <a:gd name="T27" fmla="*/ 102 h 141"/>
                <a:gd name="T28" fmla="*/ 130 w 142"/>
                <a:gd name="T29" fmla="*/ 116 h 141"/>
                <a:gd name="T30" fmla="*/ 132 w 142"/>
                <a:gd name="T31" fmla="*/ 128 h 141"/>
                <a:gd name="T32" fmla="*/ 133 w 142"/>
                <a:gd name="T33" fmla="*/ 141 h 141"/>
                <a:gd name="T34" fmla="*/ 142 w 142"/>
                <a:gd name="T35" fmla="*/ 141 h 141"/>
                <a:gd name="T36" fmla="*/ 141 w 142"/>
                <a:gd name="T37" fmla="*/ 128 h 141"/>
                <a:gd name="T38" fmla="*/ 139 w 142"/>
                <a:gd name="T39" fmla="*/ 114 h 141"/>
                <a:gd name="T40" fmla="*/ 136 w 142"/>
                <a:gd name="T41" fmla="*/ 100 h 141"/>
                <a:gd name="T42" fmla="*/ 131 w 142"/>
                <a:gd name="T43" fmla="*/ 87 h 141"/>
                <a:gd name="T44" fmla="*/ 126 w 142"/>
                <a:gd name="T45" fmla="*/ 74 h 141"/>
                <a:gd name="T46" fmla="*/ 118 w 142"/>
                <a:gd name="T47" fmla="*/ 63 h 141"/>
                <a:gd name="T48" fmla="*/ 110 w 142"/>
                <a:gd name="T49" fmla="*/ 52 h 141"/>
                <a:gd name="T50" fmla="*/ 101 w 142"/>
                <a:gd name="T51" fmla="*/ 42 h 141"/>
                <a:gd name="T52" fmla="*/ 91 w 142"/>
                <a:gd name="T53" fmla="*/ 33 h 141"/>
                <a:gd name="T54" fmla="*/ 80 w 142"/>
                <a:gd name="T55" fmla="*/ 24 h 141"/>
                <a:gd name="T56" fmla="*/ 67 w 142"/>
                <a:gd name="T57" fmla="*/ 17 h 141"/>
                <a:gd name="T58" fmla="*/ 55 w 142"/>
                <a:gd name="T59" fmla="*/ 11 h 141"/>
                <a:gd name="T60" fmla="*/ 43 w 142"/>
                <a:gd name="T61" fmla="*/ 6 h 141"/>
                <a:gd name="T62" fmla="*/ 29 w 142"/>
                <a:gd name="T63" fmla="*/ 3 h 141"/>
                <a:gd name="T64" fmla="*/ 15 w 142"/>
                <a:gd name="T65" fmla="*/ 1 h 141"/>
                <a:gd name="T66" fmla="*/ 0 w 142"/>
                <a:gd name="T67" fmla="*/ 0 h 141"/>
                <a:gd name="T68" fmla="*/ 0 w 142"/>
                <a:gd name="T69" fmla="*/ 10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2"/>
                <a:gd name="T106" fmla="*/ 0 h 141"/>
                <a:gd name="T107" fmla="*/ 142 w 142"/>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2" h="141">
                  <a:moveTo>
                    <a:pt x="0" y="10"/>
                  </a:moveTo>
                  <a:lnTo>
                    <a:pt x="14" y="10"/>
                  </a:lnTo>
                  <a:lnTo>
                    <a:pt x="27" y="12"/>
                  </a:lnTo>
                  <a:lnTo>
                    <a:pt x="40" y="15"/>
                  </a:lnTo>
                  <a:lnTo>
                    <a:pt x="52" y="20"/>
                  </a:lnTo>
                  <a:lnTo>
                    <a:pt x="63" y="25"/>
                  </a:lnTo>
                  <a:lnTo>
                    <a:pt x="74" y="32"/>
                  </a:lnTo>
                  <a:lnTo>
                    <a:pt x="84" y="40"/>
                  </a:lnTo>
                  <a:lnTo>
                    <a:pt x="94" y="49"/>
                  </a:lnTo>
                  <a:lnTo>
                    <a:pt x="103" y="58"/>
                  </a:lnTo>
                  <a:lnTo>
                    <a:pt x="110" y="68"/>
                  </a:lnTo>
                  <a:lnTo>
                    <a:pt x="117" y="79"/>
                  </a:lnTo>
                  <a:lnTo>
                    <a:pt x="122" y="90"/>
                  </a:lnTo>
                  <a:lnTo>
                    <a:pt x="127" y="102"/>
                  </a:lnTo>
                  <a:lnTo>
                    <a:pt x="130" y="116"/>
                  </a:lnTo>
                  <a:lnTo>
                    <a:pt x="132" y="128"/>
                  </a:lnTo>
                  <a:lnTo>
                    <a:pt x="133" y="141"/>
                  </a:lnTo>
                  <a:lnTo>
                    <a:pt x="142" y="141"/>
                  </a:lnTo>
                  <a:lnTo>
                    <a:pt x="141" y="128"/>
                  </a:lnTo>
                  <a:lnTo>
                    <a:pt x="139" y="114"/>
                  </a:lnTo>
                  <a:lnTo>
                    <a:pt x="136" y="100"/>
                  </a:lnTo>
                  <a:lnTo>
                    <a:pt x="131" y="87"/>
                  </a:lnTo>
                  <a:lnTo>
                    <a:pt x="126" y="74"/>
                  </a:lnTo>
                  <a:lnTo>
                    <a:pt x="118" y="63"/>
                  </a:lnTo>
                  <a:lnTo>
                    <a:pt x="110" y="52"/>
                  </a:lnTo>
                  <a:lnTo>
                    <a:pt x="101" y="42"/>
                  </a:lnTo>
                  <a:lnTo>
                    <a:pt x="91" y="33"/>
                  </a:lnTo>
                  <a:lnTo>
                    <a:pt x="80" y="24"/>
                  </a:lnTo>
                  <a:lnTo>
                    <a:pt x="67" y="17"/>
                  </a:lnTo>
                  <a:lnTo>
                    <a:pt x="55" y="11"/>
                  </a:lnTo>
                  <a:lnTo>
                    <a:pt x="43" y="6"/>
                  </a:lnTo>
                  <a:lnTo>
                    <a:pt x="29" y="3"/>
                  </a:lnTo>
                  <a:lnTo>
                    <a:pt x="15" y="1"/>
                  </a:lnTo>
                  <a:lnTo>
                    <a:pt x="0" y="0"/>
                  </a:lnTo>
                  <a:lnTo>
                    <a:pt x="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8" name="Freeform 69"/>
            <p:cNvSpPr>
              <a:spLocks/>
            </p:cNvSpPr>
            <p:nvPr/>
          </p:nvSpPr>
          <p:spPr bwMode="auto">
            <a:xfrm>
              <a:off x="1697" y="2084"/>
              <a:ext cx="29" cy="30"/>
            </a:xfrm>
            <a:custGeom>
              <a:avLst/>
              <a:gdLst>
                <a:gd name="T0" fmla="*/ 14 w 29"/>
                <a:gd name="T1" fmla="*/ 0 h 30"/>
                <a:gd name="T2" fmla="*/ 11 w 29"/>
                <a:gd name="T3" fmla="*/ 0 h 30"/>
                <a:gd name="T4" fmla="*/ 9 w 29"/>
                <a:gd name="T5" fmla="*/ 1 h 30"/>
                <a:gd name="T6" fmla="*/ 7 w 29"/>
                <a:gd name="T7" fmla="*/ 2 h 30"/>
                <a:gd name="T8" fmla="*/ 4 w 29"/>
                <a:gd name="T9" fmla="*/ 4 h 30"/>
                <a:gd name="T10" fmla="*/ 2 w 29"/>
                <a:gd name="T11" fmla="*/ 7 h 30"/>
                <a:gd name="T12" fmla="*/ 1 w 29"/>
                <a:gd name="T13" fmla="*/ 9 h 30"/>
                <a:gd name="T14" fmla="*/ 0 w 29"/>
                <a:gd name="T15" fmla="*/ 12 h 30"/>
                <a:gd name="T16" fmla="*/ 0 w 29"/>
                <a:gd name="T17" fmla="*/ 14 h 30"/>
                <a:gd name="T18" fmla="*/ 0 w 29"/>
                <a:gd name="T19" fmla="*/ 18 h 30"/>
                <a:gd name="T20" fmla="*/ 1 w 29"/>
                <a:gd name="T21" fmla="*/ 21 h 30"/>
                <a:gd name="T22" fmla="*/ 2 w 29"/>
                <a:gd name="T23" fmla="*/ 23 h 30"/>
                <a:gd name="T24" fmla="*/ 4 w 29"/>
                <a:gd name="T25" fmla="*/ 26 h 30"/>
                <a:gd name="T26" fmla="*/ 7 w 29"/>
                <a:gd name="T27" fmla="*/ 28 h 30"/>
                <a:gd name="T28" fmla="*/ 9 w 29"/>
                <a:gd name="T29" fmla="*/ 29 h 30"/>
                <a:gd name="T30" fmla="*/ 11 w 29"/>
                <a:gd name="T31" fmla="*/ 30 h 30"/>
                <a:gd name="T32" fmla="*/ 14 w 29"/>
                <a:gd name="T33" fmla="*/ 30 h 30"/>
                <a:gd name="T34" fmla="*/ 18 w 29"/>
                <a:gd name="T35" fmla="*/ 30 h 30"/>
                <a:gd name="T36" fmla="*/ 20 w 29"/>
                <a:gd name="T37" fmla="*/ 29 h 30"/>
                <a:gd name="T38" fmla="*/ 22 w 29"/>
                <a:gd name="T39" fmla="*/ 28 h 30"/>
                <a:gd name="T40" fmla="*/ 25 w 29"/>
                <a:gd name="T41" fmla="*/ 26 h 30"/>
                <a:gd name="T42" fmla="*/ 27 w 29"/>
                <a:gd name="T43" fmla="*/ 23 h 30"/>
                <a:gd name="T44" fmla="*/ 28 w 29"/>
                <a:gd name="T45" fmla="*/ 21 h 30"/>
                <a:gd name="T46" fmla="*/ 29 w 29"/>
                <a:gd name="T47" fmla="*/ 18 h 30"/>
                <a:gd name="T48" fmla="*/ 29 w 29"/>
                <a:gd name="T49" fmla="*/ 14 h 30"/>
                <a:gd name="T50" fmla="*/ 29 w 29"/>
                <a:gd name="T51" fmla="*/ 12 h 30"/>
                <a:gd name="T52" fmla="*/ 28 w 29"/>
                <a:gd name="T53" fmla="*/ 9 h 30"/>
                <a:gd name="T54" fmla="*/ 27 w 29"/>
                <a:gd name="T55" fmla="*/ 7 h 30"/>
                <a:gd name="T56" fmla="*/ 25 w 29"/>
                <a:gd name="T57" fmla="*/ 4 h 30"/>
                <a:gd name="T58" fmla="*/ 22 w 29"/>
                <a:gd name="T59" fmla="*/ 2 h 30"/>
                <a:gd name="T60" fmla="*/ 20 w 29"/>
                <a:gd name="T61" fmla="*/ 1 h 30"/>
                <a:gd name="T62" fmla="*/ 18 w 29"/>
                <a:gd name="T63" fmla="*/ 0 h 30"/>
                <a:gd name="T64" fmla="*/ 14 w 29"/>
                <a:gd name="T65" fmla="*/ 0 h 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30"/>
                <a:gd name="T101" fmla="*/ 29 w 29"/>
                <a:gd name="T102" fmla="*/ 30 h 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30">
                  <a:moveTo>
                    <a:pt x="14" y="0"/>
                  </a:moveTo>
                  <a:lnTo>
                    <a:pt x="11" y="0"/>
                  </a:lnTo>
                  <a:lnTo>
                    <a:pt x="9" y="1"/>
                  </a:lnTo>
                  <a:lnTo>
                    <a:pt x="7" y="2"/>
                  </a:lnTo>
                  <a:lnTo>
                    <a:pt x="4" y="4"/>
                  </a:lnTo>
                  <a:lnTo>
                    <a:pt x="2" y="7"/>
                  </a:lnTo>
                  <a:lnTo>
                    <a:pt x="1" y="9"/>
                  </a:lnTo>
                  <a:lnTo>
                    <a:pt x="0" y="12"/>
                  </a:lnTo>
                  <a:lnTo>
                    <a:pt x="0" y="14"/>
                  </a:lnTo>
                  <a:lnTo>
                    <a:pt x="0" y="18"/>
                  </a:lnTo>
                  <a:lnTo>
                    <a:pt x="1" y="21"/>
                  </a:lnTo>
                  <a:lnTo>
                    <a:pt x="2" y="23"/>
                  </a:lnTo>
                  <a:lnTo>
                    <a:pt x="4" y="26"/>
                  </a:lnTo>
                  <a:lnTo>
                    <a:pt x="7" y="28"/>
                  </a:lnTo>
                  <a:lnTo>
                    <a:pt x="9" y="29"/>
                  </a:lnTo>
                  <a:lnTo>
                    <a:pt x="11" y="30"/>
                  </a:lnTo>
                  <a:lnTo>
                    <a:pt x="14" y="30"/>
                  </a:lnTo>
                  <a:lnTo>
                    <a:pt x="18" y="30"/>
                  </a:lnTo>
                  <a:lnTo>
                    <a:pt x="20" y="29"/>
                  </a:lnTo>
                  <a:lnTo>
                    <a:pt x="22" y="28"/>
                  </a:lnTo>
                  <a:lnTo>
                    <a:pt x="25" y="26"/>
                  </a:lnTo>
                  <a:lnTo>
                    <a:pt x="27" y="23"/>
                  </a:lnTo>
                  <a:lnTo>
                    <a:pt x="28" y="21"/>
                  </a:lnTo>
                  <a:lnTo>
                    <a:pt x="29" y="18"/>
                  </a:lnTo>
                  <a:lnTo>
                    <a:pt x="29" y="14"/>
                  </a:lnTo>
                  <a:lnTo>
                    <a:pt x="29" y="12"/>
                  </a:lnTo>
                  <a:lnTo>
                    <a:pt x="28" y="9"/>
                  </a:lnTo>
                  <a:lnTo>
                    <a:pt x="27" y="7"/>
                  </a:lnTo>
                  <a:lnTo>
                    <a:pt x="25" y="4"/>
                  </a:lnTo>
                  <a:lnTo>
                    <a:pt x="22" y="2"/>
                  </a:lnTo>
                  <a:lnTo>
                    <a:pt x="20" y="1"/>
                  </a:lnTo>
                  <a:lnTo>
                    <a:pt x="18" y="0"/>
                  </a:lnTo>
                  <a:lnTo>
                    <a:pt x="14"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79" name="Freeform 70"/>
            <p:cNvSpPr>
              <a:spLocks/>
            </p:cNvSpPr>
            <p:nvPr/>
          </p:nvSpPr>
          <p:spPr bwMode="auto">
            <a:xfrm>
              <a:off x="1670" y="2057"/>
              <a:ext cx="83" cy="84"/>
            </a:xfrm>
            <a:custGeom>
              <a:avLst/>
              <a:gdLst>
                <a:gd name="T0" fmla="*/ 41 w 83"/>
                <a:gd name="T1" fmla="*/ 0 h 84"/>
                <a:gd name="T2" fmla="*/ 33 w 83"/>
                <a:gd name="T3" fmla="*/ 1 h 84"/>
                <a:gd name="T4" fmla="*/ 25 w 83"/>
                <a:gd name="T5" fmla="*/ 3 h 84"/>
                <a:gd name="T6" fmla="*/ 18 w 83"/>
                <a:gd name="T7" fmla="*/ 7 h 84"/>
                <a:gd name="T8" fmla="*/ 12 w 83"/>
                <a:gd name="T9" fmla="*/ 12 h 84"/>
                <a:gd name="T10" fmla="*/ 7 w 83"/>
                <a:gd name="T11" fmla="*/ 19 h 84"/>
                <a:gd name="T12" fmla="*/ 3 w 83"/>
                <a:gd name="T13" fmla="*/ 26 h 84"/>
                <a:gd name="T14" fmla="*/ 0 w 83"/>
                <a:gd name="T15" fmla="*/ 34 h 84"/>
                <a:gd name="T16" fmla="*/ 0 w 83"/>
                <a:gd name="T17" fmla="*/ 41 h 84"/>
                <a:gd name="T18" fmla="*/ 0 w 83"/>
                <a:gd name="T19" fmla="*/ 50 h 84"/>
                <a:gd name="T20" fmla="*/ 3 w 83"/>
                <a:gd name="T21" fmla="*/ 58 h 84"/>
                <a:gd name="T22" fmla="*/ 7 w 83"/>
                <a:gd name="T23" fmla="*/ 65 h 84"/>
                <a:gd name="T24" fmla="*/ 12 w 83"/>
                <a:gd name="T25" fmla="*/ 72 h 84"/>
                <a:gd name="T26" fmla="*/ 18 w 83"/>
                <a:gd name="T27" fmla="*/ 76 h 84"/>
                <a:gd name="T28" fmla="*/ 25 w 83"/>
                <a:gd name="T29" fmla="*/ 81 h 84"/>
                <a:gd name="T30" fmla="*/ 33 w 83"/>
                <a:gd name="T31" fmla="*/ 83 h 84"/>
                <a:gd name="T32" fmla="*/ 41 w 83"/>
                <a:gd name="T33" fmla="*/ 84 h 84"/>
                <a:gd name="T34" fmla="*/ 50 w 83"/>
                <a:gd name="T35" fmla="*/ 83 h 84"/>
                <a:gd name="T36" fmla="*/ 58 w 83"/>
                <a:gd name="T37" fmla="*/ 81 h 84"/>
                <a:gd name="T38" fmla="*/ 65 w 83"/>
                <a:gd name="T39" fmla="*/ 76 h 84"/>
                <a:gd name="T40" fmla="*/ 70 w 83"/>
                <a:gd name="T41" fmla="*/ 72 h 84"/>
                <a:gd name="T42" fmla="*/ 76 w 83"/>
                <a:gd name="T43" fmla="*/ 65 h 84"/>
                <a:gd name="T44" fmla="*/ 79 w 83"/>
                <a:gd name="T45" fmla="*/ 58 h 84"/>
                <a:gd name="T46" fmla="*/ 83 w 83"/>
                <a:gd name="T47" fmla="*/ 50 h 84"/>
                <a:gd name="T48" fmla="*/ 83 w 83"/>
                <a:gd name="T49" fmla="*/ 41 h 84"/>
                <a:gd name="T50" fmla="*/ 83 w 83"/>
                <a:gd name="T51" fmla="*/ 34 h 84"/>
                <a:gd name="T52" fmla="*/ 79 w 83"/>
                <a:gd name="T53" fmla="*/ 26 h 84"/>
                <a:gd name="T54" fmla="*/ 76 w 83"/>
                <a:gd name="T55" fmla="*/ 19 h 84"/>
                <a:gd name="T56" fmla="*/ 70 w 83"/>
                <a:gd name="T57" fmla="*/ 12 h 84"/>
                <a:gd name="T58" fmla="*/ 65 w 83"/>
                <a:gd name="T59" fmla="*/ 7 h 84"/>
                <a:gd name="T60" fmla="*/ 58 w 83"/>
                <a:gd name="T61" fmla="*/ 3 h 84"/>
                <a:gd name="T62" fmla="*/ 50 w 83"/>
                <a:gd name="T63" fmla="*/ 1 h 84"/>
                <a:gd name="T64" fmla="*/ 41 w 83"/>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84"/>
                <a:gd name="T101" fmla="*/ 83 w 83"/>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84">
                  <a:moveTo>
                    <a:pt x="41" y="0"/>
                  </a:moveTo>
                  <a:lnTo>
                    <a:pt x="33" y="1"/>
                  </a:lnTo>
                  <a:lnTo>
                    <a:pt x="25" y="3"/>
                  </a:lnTo>
                  <a:lnTo>
                    <a:pt x="18" y="7"/>
                  </a:lnTo>
                  <a:lnTo>
                    <a:pt x="12" y="12"/>
                  </a:lnTo>
                  <a:lnTo>
                    <a:pt x="7" y="19"/>
                  </a:lnTo>
                  <a:lnTo>
                    <a:pt x="3" y="26"/>
                  </a:lnTo>
                  <a:lnTo>
                    <a:pt x="0" y="34"/>
                  </a:lnTo>
                  <a:lnTo>
                    <a:pt x="0" y="41"/>
                  </a:lnTo>
                  <a:lnTo>
                    <a:pt x="0" y="50"/>
                  </a:lnTo>
                  <a:lnTo>
                    <a:pt x="3" y="58"/>
                  </a:lnTo>
                  <a:lnTo>
                    <a:pt x="7" y="65"/>
                  </a:lnTo>
                  <a:lnTo>
                    <a:pt x="12" y="72"/>
                  </a:lnTo>
                  <a:lnTo>
                    <a:pt x="18" y="76"/>
                  </a:lnTo>
                  <a:lnTo>
                    <a:pt x="25" y="81"/>
                  </a:lnTo>
                  <a:lnTo>
                    <a:pt x="33" y="83"/>
                  </a:lnTo>
                  <a:lnTo>
                    <a:pt x="41" y="84"/>
                  </a:lnTo>
                  <a:lnTo>
                    <a:pt x="50" y="83"/>
                  </a:lnTo>
                  <a:lnTo>
                    <a:pt x="58" y="81"/>
                  </a:lnTo>
                  <a:lnTo>
                    <a:pt x="65" y="76"/>
                  </a:lnTo>
                  <a:lnTo>
                    <a:pt x="70" y="72"/>
                  </a:lnTo>
                  <a:lnTo>
                    <a:pt x="76" y="65"/>
                  </a:lnTo>
                  <a:lnTo>
                    <a:pt x="79" y="58"/>
                  </a:lnTo>
                  <a:lnTo>
                    <a:pt x="83" y="50"/>
                  </a:lnTo>
                  <a:lnTo>
                    <a:pt x="83" y="41"/>
                  </a:lnTo>
                  <a:lnTo>
                    <a:pt x="83" y="34"/>
                  </a:lnTo>
                  <a:lnTo>
                    <a:pt x="79" y="26"/>
                  </a:lnTo>
                  <a:lnTo>
                    <a:pt x="76" y="19"/>
                  </a:lnTo>
                  <a:lnTo>
                    <a:pt x="70" y="12"/>
                  </a:lnTo>
                  <a:lnTo>
                    <a:pt x="65" y="7"/>
                  </a:lnTo>
                  <a:lnTo>
                    <a:pt x="58" y="3"/>
                  </a:lnTo>
                  <a:lnTo>
                    <a:pt x="50" y="1"/>
                  </a:lnTo>
                  <a:lnTo>
                    <a:pt x="41"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80" name="Freeform 71"/>
            <p:cNvSpPr>
              <a:spLocks/>
            </p:cNvSpPr>
            <p:nvPr/>
          </p:nvSpPr>
          <p:spPr bwMode="auto">
            <a:xfrm>
              <a:off x="1643" y="2030"/>
              <a:ext cx="137" cy="138"/>
            </a:xfrm>
            <a:custGeom>
              <a:avLst/>
              <a:gdLst>
                <a:gd name="T0" fmla="*/ 62 w 137"/>
                <a:gd name="T1" fmla="*/ 0 h 138"/>
                <a:gd name="T2" fmla="*/ 48 w 137"/>
                <a:gd name="T3" fmla="*/ 4 h 138"/>
                <a:gd name="T4" fmla="*/ 36 w 137"/>
                <a:gd name="T5" fmla="*/ 8 h 138"/>
                <a:gd name="T6" fmla="*/ 25 w 137"/>
                <a:gd name="T7" fmla="*/ 16 h 138"/>
                <a:gd name="T8" fmla="*/ 16 w 137"/>
                <a:gd name="T9" fmla="*/ 25 h 138"/>
                <a:gd name="T10" fmla="*/ 8 w 137"/>
                <a:gd name="T11" fmla="*/ 36 h 138"/>
                <a:gd name="T12" fmla="*/ 3 w 137"/>
                <a:gd name="T13" fmla="*/ 48 h 138"/>
                <a:gd name="T14" fmla="*/ 0 w 137"/>
                <a:gd name="T15" fmla="*/ 62 h 138"/>
                <a:gd name="T16" fmla="*/ 0 w 137"/>
                <a:gd name="T17" fmla="*/ 76 h 138"/>
                <a:gd name="T18" fmla="*/ 3 w 137"/>
                <a:gd name="T19" fmla="*/ 90 h 138"/>
                <a:gd name="T20" fmla="*/ 8 w 137"/>
                <a:gd name="T21" fmla="*/ 102 h 138"/>
                <a:gd name="T22" fmla="*/ 16 w 137"/>
                <a:gd name="T23" fmla="*/ 112 h 138"/>
                <a:gd name="T24" fmla="*/ 25 w 137"/>
                <a:gd name="T25" fmla="*/ 122 h 138"/>
                <a:gd name="T26" fmla="*/ 36 w 137"/>
                <a:gd name="T27" fmla="*/ 129 h 138"/>
                <a:gd name="T28" fmla="*/ 48 w 137"/>
                <a:gd name="T29" fmla="*/ 134 h 138"/>
                <a:gd name="T30" fmla="*/ 62 w 137"/>
                <a:gd name="T31" fmla="*/ 138 h 138"/>
                <a:gd name="T32" fmla="*/ 75 w 137"/>
                <a:gd name="T33" fmla="*/ 138 h 138"/>
                <a:gd name="T34" fmla="*/ 89 w 137"/>
                <a:gd name="T35" fmla="*/ 134 h 138"/>
                <a:gd name="T36" fmla="*/ 101 w 137"/>
                <a:gd name="T37" fmla="*/ 129 h 138"/>
                <a:gd name="T38" fmla="*/ 112 w 137"/>
                <a:gd name="T39" fmla="*/ 122 h 138"/>
                <a:gd name="T40" fmla="*/ 121 w 137"/>
                <a:gd name="T41" fmla="*/ 112 h 138"/>
                <a:gd name="T42" fmla="*/ 129 w 137"/>
                <a:gd name="T43" fmla="*/ 102 h 138"/>
                <a:gd name="T44" fmla="*/ 134 w 137"/>
                <a:gd name="T45" fmla="*/ 90 h 138"/>
                <a:gd name="T46" fmla="*/ 137 w 137"/>
                <a:gd name="T47" fmla="*/ 76 h 138"/>
                <a:gd name="T48" fmla="*/ 137 w 137"/>
                <a:gd name="T49" fmla="*/ 62 h 138"/>
                <a:gd name="T50" fmla="*/ 134 w 137"/>
                <a:gd name="T51" fmla="*/ 48 h 138"/>
                <a:gd name="T52" fmla="*/ 129 w 137"/>
                <a:gd name="T53" fmla="*/ 36 h 138"/>
                <a:gd name="T54" fmla="*/ 121 w 137"/>
                <a:gd name="T55" fmla="*/ 25 h 138"/>
                <a:gd name="T56" fmla="*/ 112 w 137"/>
                <a:gd name="T57" fmla="*/ 16 h 138"/>
                <a:gd name="T58" fmla="*/ 101 w 137"/>
                <a:gd name="T59" fmla="*/ 8 h 138"/>
                <a:gd name="T60" fmla="*/ 89 w 137"/>
                <a:gd name="T61" fmla="*/ 4 h 138"/>
                <a:gd name="T62" fmla="*/ 75 w 137"/>
                <a:gd name="T63" fmla="*/ 0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7"/>
                <a:gd name="T97" fmla="*/ 0 h 138"/>
                <a:gd name="T98" fmla="*/ 137 w 137"/>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7" h="138">
                  <a:moveTo>
                    <a:pt x="68" y="0"/>
                  </a:moveTo>
                  <a:lnTo>
                    <a:pt x="62" y="0"/>
                  </a:lnTo>
                  <a:lnTo>
                    <a:pt x="55" y="1"/>
                  </a:lnTo>
                  <a:lnTo>
                    <a:pt x="48" y="4"/>
                  </a:lnTo>
                  <a:lnTo>
                    <a:pt x="42" y="6"/>
                  </a:lnTo>
                  <a:lnTo>
                    <a:pt x="36" y="8"/>
                  </a:lnTo>
                  <a:lnTo>
                    <a:pt x="30" y="13"/>
                  </a:lnTo>
                  <a:lnTo>
                    <a:pt x="25" y="16"/>
                  </a:lnTo>
                  <a:lnTo>
                    <a:pt x="20" y="20"/>
                  </a:lnTo>
                  <a:lnTo>
                    <a:pt x="16" y="25"/>
                  </a:lnTo>
                  <a:lnTo>
                    <a:pt x="12" y="30"/>
                  </a:lnTo>
                  <a:lnTo>
                    <a:pt x="8" y="36"/>
                  </a:lnTo>
                  <a:lnTo>
                    <a:pt x="5" y="43"/>
                  </a:lnTo>
                  <a:lnTo>
                    <a:pt x="3" y="48"/>
                  </a:lnTo>
                  <a:lnTo>
                    <a:pt x="1" y="55"/>
                  </a:lnTo>
                  <a:lnTo>
                    <a:pt x="0" y="62"/>
                  </a:lnTo>
                  <a:lnTo>
                    <a:pt x="0" y="68"/>
                  </a:lnTo>
                  <a:lnTo>
                    <a:pt x="0" y="76"/>
                  </a:lnTo>
                  <a:lnTo>
                    <a:pt x="1" y="83"/>
                  </a:lnTo>
                  <a:lnTo>
                    <a:pt x="3" y="90"/>
                  </a:lnTo>
                  <a:lnTo>
                    <a:pt x="5" y="95"/>
                  </a:lnTo>
                  <a:lnTo>
                    <a:pt x="8" y="102"/>
                  </a:lnTo>
                  <a:lnTo>
                    <a:pt x="12" y="108"/>
                  </a:lnTo>
                  <a:lnTo>
                    <a:pt x="16" y="112"/>
                  </a:lnTo>
                  <a:lnTo>
                    <a:pt x="20" y="118"/>
                  </a:lnTo>
                  <a:lnTo>
                    <a:pt x="25" y="122"/>
                  </a:lnTo>
                  <a:lnTo>
                    <a:pt x="30" y="125"/>
                  </a:lnTo>
                  <a:lnTo>
                    <a:pt x="36" y="129"/>
                  </a:lnTo>
                  <a:lnTo>
                    <a:pt x="42" y="132"/>
                  </a:lnTo>
                  <a:lnTo>
                    <a:pt x="48" y="134"/>
                  </a:lnTo>
                  <a:lnTo>
                    <a:pt x="55" y="137"/>
                  </a:lnTo>
                  <a:lnTo>
                    <a:pt x="62" y="138"/>
                  </a:lnTo>
                  <a:lnTo>
                    <a:pt x="68" y="138"/>
                  </a:lnTo>
                  <a:lnTo>
                    <a:pt x="75" y="138"/>
                  </a:lnTo>
                  <a:lnTo>
                    <a:pt x="82" y="137"/>
                  </a:lnTo>
                  <a:lnTo>
                    <a:pt x="89" y="134"/>
                  </a:lnTo>
                  <a:lnTo>
                    <a:pt x="95" y="132"/>
                  </a:lnTo>
                  <a:lnTo>
                    <a:pt x="101" y="129"/>
                  </a:lnTo>
                  <a:lnTo>
                    <a:pt x="106" y="125"/>
                  </a:lnTo>
                  <a:lnTo>
                    <a:pt x="112" y="122"/>
                  </a:lnTo>
                  <a:lnTo>
                    <a:pt x="116" y="118"/>
                  </a:lnTo>
                  <a:lnTo>
                    <a:pt x="121" y="112"/>
                  </a:lnTo>
                  <a:lnTo>
                    <a:pt x="125" y="108"/>
                  </a:lnTo>
                  <a:lnTo>
                    <a:pt x="129" y="102"/>
                  </a:lnTo>
                  <a:lnTo>
                    <a:pt x="132" y="95"/>
                  </a:lnTo>
                  <a:lnTo>
                    <a:pt x="134" y="90"/>
                  </a:lnTo>
                  <a:lnTo>
                    <a:pt x="135" y="83"/>
                  </a:lnTo>
                  <a:lnTo>
                    <a:pt x="137" y="76"/>
                  </a:lnTo>
                  <a:lnTo>
                    <a:pt x="137" y="68"/>
                  </a:lnTo>
                  <a:lnTo>
                    <a:pt x="137" y="62"/>
                  </a:lnTo>
                  <a:lnTo>
                    <a:pt x="135" y="55"/>
                  </a:lnTo>
                  <a:lnTo>
                    <a:pt x="134" y="48"/>
                  </a:lnTo>
                  <a:lnTo>
                    <a:pt x="132" y="43"/>
                  </a:lnTo>
                  <a:lnTo>
                    <a:pt x="129" y="36"/>
                  </a:lnTo>
                  <a:lnTo>
                    <a:pt x="125" y="30"/>
                  </a:lnTo>
                  <a:lnTo>
                    <a:pt x="121" y="25"/>
                  </a:lnTo>
                  <a:lnTo>
                    <a:pt x="116" y="20"/>
                  </a:lnTo>
                  <a:lnTo>
                    <a:pt x="112" y="16"/>
                  </a:lnTo>
                  <a:lnTo>
                    <a:pt x="106" y="13"/>
                  </a:lnTo>
                  <a:lnTo>
                    <a:pt x="101" y="8"/>
                  </a:lnTo>
                  <a:lnTo>
                    <a:pt x="95" y="6"/>
                  </a:lnTo>
                  <a:lnTo>
                    <a:pt x="89" y="4"/>
                  </a:lnTo>
                  <a:lnTo>
                    <a:pt x="82" y="1"/>
                  </a:lnTo>
                  <a:lnTo>
                    <a:pt x="75" y="0"/>
                  </a:lnTo>
                  <a:lnTo>
                    <a:pt x="68"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81" name="Freeform 72"/>
            <p:cNvSpPr>
              <a:spLocks/>
            </p:cNvSpPr>
            <p:nvPr/>
          </p:nvSpPr>
          <p:spPr bwMode="auto">
            <a:xfrm>
              <a:off x="1617" y="2004"/>
              <a:ext cx="189" cy="190"/>
            </a:xfrm>
            <a:custGeom>
              <a:avLst/>
              <a:gdLst>
                <a:gd name="T0" fmla="*/ 84 w 189"/>
                <a:gd name="T1" fmla="*/ 0 h 190"/>
                <a:gd name="T2" fmla="*/ 67 w 189"/>
                <a:gd name="T3" fmla="*/ 4 h 190"/>
                <a:gd name="T4" fmla="*/ 49 w 189"/>
                <a:gd name="T5" fmla="*/ 11 h 190"/>
                <a:gd name="T6" fmla="*/ 34 w 189"/>
                <a:gd name="T7" fmla="*/ 22 h 190"/>
                <a:gd name="T8" fmla="*/ 21 w 189"/>
                <a:gd name="T9" fmla="*/ 34 h 190"/>
                <a:gd name="T10" fmla="*/ 11 w 189"/>
                <a:gd name="T11" fmla="*/ 50 h 190"/>
                <a:gd name="T12" fmla="*/ 3 w 189"/>
                <a:gd name="T13" fmla="*/ 67 h 190"/>
                <a:gd name="T14" fmla="*/ 0 w 189"/>
                <a:gd name="T15" fmla="*/ 86 h 190"/>
                <a:gd name="T16" fmla="*/ 0 w 189"/>
                <a:gd name="T17" fmla="*/ 105 h 190"/>
                <a:gd name="T18" fmla="*/ 3 w 189"/>
                <a:gd name="T19" fmla="*/ 123 h 190"/>
                <a:gd name="T20" fmla="*/ 11 w 189"/>
                <a:gd name="T21" fmla="*/ 140 h 190"/>
                <a:gd name="T22" fmla="*/ 21 w 189"/>
                <a:gd name="T23" fmla="*/ 156 h 190"/>
                <a:gd name="T24" fmla="*/ 34 w 189"/>
                <a:gd name="T25" fmla="*/ 168 h 190"/>
                <a:gd name="T26" fmla="*/ 49 w 189"/>
                <a:gd name="T27" fmla="*/ 179 h 190"/>
                <a:gd name="T28" fmla="*/ 67 w 189"/>
                <a:gd name="T29" fmla="*/ 186 h 190"/>
                <a:gd name="T30" fmla="*/ 84 w 189"/>
                <a:gd name="T31" fmla="*/ 189 h 190"/>
                <a:gd name="T32" fmla="*/ 105 w 189"/>
                <a:gd name="T33" fmla="*/ 189 h 190"/>
                <a:gd name="T34" fmla="*/ 122 w 189"/>
                <a:gd name="T35" fmla="*/ 186 h 190"/>
                <a:gd name="T36" fmla="*/ 140 w 189"/>
                <a:gd name="T37" fmla="*/ 179 h 190"/>
                <a:gd name="T38" fmla="*/ 155 w 189"/>
                <a:gd name="T39" fmla="*/ 168 h 190"/>
                <a:gd name="T40" fmla="*/ 168 w 189"/>
                <a:gd name="T41" fmla="*/ 156 h 190"/>
                <a:gd name="T42" fmla="*/ 178 w 189"/>
                <a:gd name="T43" fmla="*/ 140 h 190"/>
                <a:gd name="T44" fmla="*/ 186 w 189"/>
                <a:gd name="T45" fmla="*/ 123 h 190"/>
                <a:gd name="T46" fmla="*/ 189 w 189"/>
                <a:gd name="T47" fmla="*/ 105 h 190"/>
                <a:gd name="T48" fmla="*/ 189 w 189"/>
                <a:gd name="T49" fmla="*/ 86 h 190"/>
                <a:gd name="T50" fmla="*/ 186 w 189"/>
                <a:gd name="T51" fmla="*/ 67 h 190"/>
                <a:gd name="T52" fmla="*/ 178 w 189"/>
                <a:gd name="T53" fmla="*/ 50 h 190"/>
                <a:gd name="T54" fmla="*/ 168 w 189"/>
                <a:gd name="T55" fmla="*/ 34 h 190"/>
                <a:gd name="T56" fmla="*/ 155 w 189"/>
                <a:gd name="T57" fmla="*/ 22 h 190"/>
                <a:gd name="T58" fmla="*/ 140 w 189"/>
                <a:gd name="T59" fmla="*/ 11 h 190"/>
                <a:gd name="T60" fmla="*/ 122 w 189"/>
                <a:gd name="T61" fmla="*/ 4 h 190"/>
                <a:gd name="T62" fmla="*/ 105 w 189"/>
                <a:gd name="T63" fmla="*/ 0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
                <a:gd name="T97" fmla="*/ 0 h 190"/>
                <a:gd name="T98" fmla="*/ 189 w 189"/>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 h="190">
                  <a:moveTo>
                    <a:pt x="94" y="0"/>
                  </a:moveTo>
                  <a:lnTo>
                    <a:pt x="84" y="0"/>
                  </a:lnTo>
                  <a:lnTo>
                    <a:pt x="75" y="2"/>
                  </a:lnTo>
                  <a:lnTo>
                    <a:pt x="67" y="4"/>
                  </a:lnTo>
                  <a:lnTo>
                    <a:pt x="58" y="7"/>
                  </a:lnTo>
                  <a:lnTo>
                    <a:pt x="49" y="11"/>
                  </a:lnTo>
                  <a:lnTo>
                    <a:pt x="41" y="16"/>
                  </a:lnTo>
                  <a:lnTo>
                    <a:pt x="34" y="22"/>
                  </a:lnTo>
                  <a:lnTo>
                    <a:pt x="27" y="27"/>
                  </a:lnTo>
                  <a:lnTo>
                    <a:pt x="21" y="34"/>
                  </a:lnTo>
                  <a:lnTo>
                    <a:pt x="15" y="42"/>
                  </a:lnTo>
                  <a:lnTo>
                    <a:pt x="11" y="50"/>
                  </a:lnTo>
                  <a:lnTo>
                    <a:pt x="6" y="58"/>
                  </a:lnTo>
                  <a:lnTo>
                    <a:pt x="3" y="67"/>
                  </a:lnTo>
                  <a:lnTo>
                    <a:pt x="1" y="75"/>
                  </a:lnTo>
                  <a:lnTo>
                    <a:pt x="0" y="86"/>
                  </a:lnTo>
                  <a:lnTo>
                    <a:pt x="0" y="94"/>
                  </a:lnTo>
                  <a:lnTo>
                    <a:pt x="0" y="105"/>
                  </a:lnTo>
                  <a:lnTo>
                    <a:pt x="1" y="115"/>
                  </a:lnTo>
                  <a:lnTo>
                    <a:pt x="3" y="123"/>
                  </a:lnTo>
                  <a:lnTo>
                    <a:pt x="6" y="132"/>
                  </a:lnTo>
                  <a:lnTo>
                    <a:pt x="11" y="140"/>
                  </a:lnTo>
                  <a:lnTo>
                    <a:pt x="15" y="148"/>
                  </a:lnTo>
                  <a:lnTo>
                    <a:pt x="21" y="156"/>
                  </a:lnTo>
                  <a:lnTo>
                    <a:pt x="27" y="163"/>
                  </a:lnTo>
                  <a:lnTo>
                    <a:pt x="34" y="168"/>
                  </a:lnTo>
                  <a:lnTo>
                    <a:pt x="41" y="174"/>
                  </a:lnTo>
                  <a:lnTo>
                    <a:pt x="49" y="179"/>
                  </a:lnTo>
                  <a:lnTo>
                    <a:pt x="58" y="183"/>
                  </a:lnTo>
                  <a:lnTo>
                    <a:pt x="67" y="186"/>
                  </a:lnTo>
                  <a:lnTo>
                    <a:pt x="75" y="188"/>
                  </a:lnTo>
                  <a:lnTo>
                    <a:pt x="84" y="189"/>
                  </a:lnTo>
                  <a:lnTo>
                    <a:pt x="94" y="190"/>
                  </a:lnTo>
                  <a:lnTo>
                    <a:pt x="105" y="189"/>
                  </a:lnTo>
                  <a:lnTo>
                    <a:pt x="113" y="188"/>
                  </a:lnTo>
                  <a:lnTo>
                    <a:pt x="122" y="186"/>
                  </a:lnTo>
                  <a:lnTo>
                    <a:pt x="131" y="183"/>
                  </a:lnTo>
                  <a:lnTo>
                    <a:pt x="140" y="179"/>
                  </a:lnTo>
                  <a:lnTo>
                    <a:pt x="148" y="174"/>
                  </a:lnTo>
                  <a:lnTo>
                    <a:pt x="155" y="168"/>
                  </a:lnTo>
                  <a:lnTo>
                    <a:pt x="161" y="163"/>
                  </a:lnTo>
                  <a:lnTo>
                    <a:pt x="168" y="156"/>
                  </a:lnTo>
                  <a:lnTo>
                    <a:pt x="174" y="148"/>
                  </a:lnTo>
                  <a:lnTo>
                    <a:pt x="178" y="140"/>
                  </a:lnTo>
                  <a:lnTo>
                    <a:pt x="183" y="132"/>
                  </a:lnTo>
                  <a:lnTo>
                    <a:pt x="186" y="123"/>
                  </a:lnTo>
                  <a:lnTo>
                    <a:pt x="188" y="115"/>
                  </a:lnTo>
                  <a:lnTo>
                    <a:pt x="189" y="105"/>
                  </a:lnTo>
                  <a:lnTo>
                    <a:pt x="189" y="94"/>
                  </a:lnTo>
                  <a:lnTo>
                    <a:pt x="189" y="86"/>
                  </a:lnTo>
                  <a:lnTo>
                    <a:pt x="188" y="75"/>
                  </a:lnTo>
                  <a:lnTo>
                    <a:pt x="186" y="67"/>
                  </a:lnTo>
                  <a:lnTo>
                    <a:pt x="183" y="58"/>
                  </a:lnTo>
                  <a:lnTo>
                    <a:pt x="178" y="50"/>
                  </a:lnTo>
                  <a:lnTo>
                    <a:pt x="174" y="42"/>
                  </a:lnTo>
                  <a:lnTo>
                    <a:pt x="168" y="34"/>
                  </a:lnTo>
                  <a:lnTo>
                    <a:pt x="161" y="27"/>
                  </a:lnTo>
                  <a:lnTo>
                    <a:pt x="155" y="22"/>
                  </a:lnTo>
                  <a:lnTo>
                    <a:pt x="148" y="16"/>
                  </a:lnTo>
                  <a:lnTo>
                    <a:pt x="140" y="11"/>
                  </a:lnTo>
                  <a:lnTo>
                    <a:pt x="131" y="7"/>
                  </a:lnTo>
                  <a:lnTo>
                    <a:pt x="122" y="4"/>
                  </a:lnTo>
                  <a:lnTo>
                    <a:pt x="113" y="2"/>
                  </a:lnTo>
                  <a:lnTo>
                    <a:pt x="105" y="0"/>
                  </a:lnTo>
                  <a:lnTo>
                    <a:pt x="94"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82" name="Freeform 73"/>
            <p:cNvSpPr>
              <a:spLocks/>
            </p:cNvSpPr>
            <p:nvPr/>
          </p:nvSpPr>
          <p:spPr bwMode="auto">
            <a:xfrm>
              <a:off x="1590" y="1977"/>
              <a:ext cx="244" cy="244"/>
            </a:xfrm>
            <a:custGeom>
              <a:avLst/>
              <a:gdLst>
                <a:gd name="T0" fmla="*/ 109 w 244"/>
                <a:gd name="T1" fmla="*/ 1 h 244"/>
                <a:gd name="T2" fmla="*/ 86 w 244"/>
                <a:gd name="T3" fmla="*/ 5 h 244"/>
                <a:gd name="T4" fmla="*/ 63 w 244"/>
                <a:gd name="T5" fmla="*/ 14 h 244"/>
                <a:gd name="T6" fmla="*/ 43 w 244"/>
                <a:gd name="T7" fmla="*/ 28 h 244"/>
                <a:gd name="T8" fmla="*/ 28 w 244"/>
                <a:gd name="T9" fmla="*/ 44 h 244"/>
                <a:gd name="T10" fmla="*/ 14 w 244"/>
                <a:gd name="T11" fmla="*/ 63 h 244"/>
                <a:gd name="T12" fmla="*/ 4 w 244"/>
                <a:gd name="T13" fmla="*/ 86 h 244"/>
                <a:gd name="T14" fmla="*/ 0 w 244"/>
                <a:gd name="T15" fmla="*/ 109 h 244"/>
                <a:gd name="T16" fmla="*/ 0 w 244"/>
                <a:gd name="T17" fmla="*/ 135 h 244"/>
                <a:gd name="T18" fmla="*/ 4 w 244"/>
                <a:gd name="T19" fmla="*/ 158 h 244"/>
                <a:gd name="T20" fmla="*/ 14 w 244"/>
                <a:gd name="T21" fmla="*/ 181 h 244"/>
                <a:gd name="T22" fmla="*/ 28 w 244"/>
                <a:gd name="T23" fmla="*/ 200 h 244"/>
                <a:gd name="T24" fmla="*/ 43 w 244"/>
                <a:gd name="T25" fmla="*/ 216 h 244"/>
                <a:gd name="T26" fmla="*/ 63 w 244"/>
                <a:gd name="T27" fmla="*/ 230 h 244"/>
                <a:gd name="T28" fmla="*/ 86 w 244"/>
                <a:gd name="T29" fmla="*/ 239 h 244"/>
                <a:gd name="T30" fmla="*/ 109 w 244"/>
                <a:gd name="T31" fmla="*/ 243 h 244"/>
                <a:gd name="T32" fmla="*/ 134 w 244"/>
                <a:gd name="T33" fmla="*/ 243 h 244"/>
                <a:gd name="T34" fmla="*/ 158 w 244"/>
                <a:gd name="T35" fmla="*/ 239 h 244"/>
                <a:gd name="T36" fmla="*/ 180 w 244"/>
                <a:gd name="T37" fmla="*/ 230 h 244"/>
                <a:gd name="T38" fmla="*/ 200 w 244"/>
                <a:gd name="T39" fmla="*/ 216 h 244"/>
                <a:gd name="T40" fmla="*/ 215 w 244"/>
                <a:gd name="T41" fmla="*/ 200 h 244"/>
                <a:gd name="T42" fmla="*/ 229 w 244"/>
                <a:gd name="T43" fmla="*/ 181 h 244"/>
                <a:gd name="T44" fmla="*/ 239 w 244"/>
                <a:gd name="T45" fmla="*/ 158 h 244"/>
                <a:gd name="T46" fmla="*/ 243 w 244"/>
                <a:gd name="T47" fmla="*/ 135 h 244"/>
                <a:gd name="T48" fmla="*/ 243 w 244"/>
                <a:gd name="T49" fmla="*/ 109 h 244"/>
                <a:gd name="T50" fmla="*/ 239 w 244"/>
                <a:gd name="T51" fmla="*/ 86 h 244"/>
                <a:gd name="T52" fmla="*/ 229 w 244"/>
                <a:gd name="T53" fmla="*/ 63 h 244"/>
                <a:gd name="T54" fmla="*/ 215 w 244"/>
                <a:gd name="T55" fmla="*/ 44 h 244"/>
                <a:gd name="T56" fmla="*/ 200 w 244"/>
                <a:gd name="T57" fmla="*/ 28 h 244"/>
                <a:gd name="T58" fmla="*/ 180 w 244"/>
                <a:gd name="T59" fmla="*/ 14 h 244"/>
                <a:gd name="T60" fmla="*/ 158 w 244"/>
                <a:gd name="T61" fmla="*/ 5 h 244"/>
                <a:gd name="T62" fmla="*/ 134 w 244"/>
                <a:gd name="T63" fmla="*/ 1 h 2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4"/>
                <a:gd name="T97" fmla="*/ 0 h 244"/>
                <a:gd name="T98" fmla="*/ 244 w 244"/>
                <a:gd name="T99" fmla="*/ 244 h 2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4" h="244">
                  <a:moveTo>
                    <a:pt x="121" y="0"/>
                  </a:moveTo>
                  <a:lnTo>
                    <a:pt x="109" y="1"/>
                  </a:lnTo>
                  <a:lnTo>
                    <a:pt x="97" y="2"/>
                  </a:lnTo>
                  <a:lnTo>
                    <a:pt x="86" y="5"/>
                  </a:lnTo>
                  <a:lnTo>
                    <a:pt x="73" y="10"/>
                  </a:lnTo>
                  <a:lnTo>
                    <a:pt x="63" y="14"/>
                  </a:lnTo>
                  <a:lnTo>
                    <a:pt x="53" y="21"/>
                  </a:lnTo>
                  <a:lnTo>
                    <a:pt x="43" y="28"/>
                  </a:lnTo>
                  <a:lnTo>
                    <a:pt x="35" y="35"/>
                  </a:lnTo>
                  <a:lnTo>
                    <a:pt x="28" y="44"/>
                  </a:lnTo>
                  <a:lnTo>
                    <a:pt x="20" y="53"/>
                  </a:lnTo>
                  <a:lnTo>
                    <a:pt x="14" y="63"/>
                  </a:lnTo>
                  <a:lnTo>
                    <a:pt x="9" y="75"/>
                  </a:lnTo>
                  <a:lnTo>
                    <a:pt x="4" y="86"/>
                  </a:lnTo>
                  <a:lnTo>
                    <a:pt x="2" y="97"/>
                  </a:lnTo>
                  <a:lnTo>
                    <a:pt x="0" y="109"/>
                  </a:lnTo>
                  <a:lnTo>
                    <a:pt x="0" y="121"/>
                  </a:lnTo>
                  <a:lnTo>
                    <a:pt x="0" y="135"/>
                  </a:lnTo>
                  <a:lnTo>
                    <a:pt x="2" y="146"/>
                  </a:lnTo>
                  <a:lnTo>
                    <a:pt x="4" y="158"/>
                  </a:lnTo>
                  <a:lnTo>
                    <a:pt x="9" y="169"/>
                  </a:lnTo>
                  <a:lnTo>
                    <a:pt x="14" y="181"/>
                  </a:lnTo>
                  <a:lnTo>
                    <a:pt x="20" y="191"/>
                  </a:lnTo>
                  <a:lnTo>
                    <a:pt x="28" y="200"/>
                  </a:lnTo>
                  <a:lnTo>
                    <a:pt x="35" y="209"/>
                  </a:lnTo>
                  <a:lnTo>
                    <a:pt x="43" y="216"/>
                  </a:lnTo>
                  <a:lnTo>
                    <a:pt x="53" y="223"/>
                  </a:lnTo>
                  <a:lnTo>
                    <a:pt x="63" y="230"/>
                  </a:lnTo>
                  <a:lnTo>
                    <a:pt x="73" y="234"/>
                  </a:lnTo>
                  <a:lnTo>
                    <a:pt x="86" y="239"/>
                  </a:lnTo>
                  <a:lnTo>
                    <a:pt x="97" y="242"/>
                  </a:lnTo>
                  <a:lnTo>
                    <a:pt x="109" y="243"/>
                  </a:lnTo>
                  <a:lnTo>
                    <a:pt x="121" y="244"/>
                  </a:lnTo>
                  <a:lnTo>
                    <a:pt x="134" y="243"/>
                  </a:lnTo>
                  <a:lnTo>
                    <a:pt x="146" y="242"/>
                  </a:lnTo>
                  <a:lnTo>
                    <a:pt x="158" y="239"/>
                  </a:lnTo>
                  <a:lnTo>
                    <a:pt x="169" y="234"/>
                  </a:lnTo>
                  <a:lnTo>
                    <a:pt x="180" y="230"/>
                  </a:lnTo>
                  <a:lnTo>
                    <a:pt x="190" y="223"/>
                  </a:lnTo>
                  <a:lnTo>
                    <a:pt x="200" y="216"/>
                  </a:lnTo>
                  <a:lnTo>
                    <a:pt x="207" y="209"/>
                  </a:lnTo>
                  <a:lnTo>
                    <a:pt x="215" y="200"/>
                  </a:lnTo>
                  <a:lnTo>
                    <a:pt x="223" y="191"/>
                  </a:lnTo>
                  <a:lnTo>
                    <a:pt x="229" y="181"/>
                  </a:lnTo>
                  <a:lnTo>
                    <a:pt x="234" y="169"/>
                  </a:lnTo>
                  <a:lnTo>
                    <a:pt x="239" y="158"/>
                  </a:lnTo>
                  <a:lnTo>
                    <a:pt x="241" y="146"/>
                  </a:lnTo>
                  <a:lnTo>
                    <a:pt x="243" y="135"/>
                  </a:lnTo>
                  <a:lnTo>
                    <a:pt x="244" y="121"/>
                  </a:lnTo>
                  <a:lnTo>
                    <a:pt x="243" y="109"/>
                  </a:lnTo>
                  <a:lnTo>
                    <a:pt x="241" y="97"/>
                  </a:lnTo>
                  <a:lnTo>
                    <a:pt x="239" y="86"/>
                  </a:lnTo>
                  <a:lnTo>
                    <a:pt x="234" y="75"/>
                  </a:lnTo>
                  <a:lnTo>
                    <a:pt x="229" y="63"/>
                  </a:lnTo>
                  <a:lnTo>
                    <a:pt x="223" y="53"/>
                  </a:lnTo>
                  <a:lnTo>
                    <a:pt x="215" y="44"/>
                  </a:lnTo>
                  <a:lnTo>
                    <a:pt x="207" y="35"/>
                  </a:lnTo>
                  <a:lnTo>
                    <a:pt x="200" y="28"/>
                  </a:lnTo>
                  <a:lnTo>
                    <a:pt x="190" y="21"/>
                  </a:lnTo>
                  <a:lnTo>
                    <a:pt x="180" y="14"/>
                  </a:lnTo>
                  <a:lnTo>
                    <a:pt x="169" y="10"/>
                  </a:lnTo>
                  <a:lnTo>
                    <a:pt x="158" y="5"/>
                  </a:lnTo>
                  <a:lnTo>
                    <a:pt x="146" y="2"/>
                  </a:lnTo>
                  <a:lnTo>
                    <a:pt x="134" y="1"/>
                  </a:lnTo>
                  <a:lnTo>
                    <a:pt x="121"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83" name="Line 74"/>
            <p:cNvSpPr>
              <a:spLocks noChangeShapeType="1"/>
            </p:cNvSpPr>
            <p:nvPr/>
          </p:nvSpPr>
          <p:spPr bwMode="auto">
            <a:xfrm flipV="1">
              <a:off x="1711" y="1962"/>
              <a:ext cx="1" cy="274"/>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 name="Line 75"/>
            <p:cNvSpPr>
              <a:spLocks noChangeShapeType="1"/>
            </p:cNvSpPr>
            <p:nvPr/>
          </p:nvSpPr>
          <p:spPr bwMode="auto">
            <a:xfrm flipH="1" flipV="1">
              <a:off x="1643" y="1980"/>
              <a:ext cx="137" cy="23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 name="Line 76"/>
            <p:cNvSpPr>
              <a:spLocks noChangeShapeType="1"/>
            </p:cNvSpPr>
            <p:nvPr/>
          </p:nvSpPr>
          <p:spPr bwMode="auto">
            <a:xfrm flipH="1" flipV="1">
              <a:off x="1593" y="2030"/>
              <a:ext cx="237" cy="13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 name="Line 77"/>
            <p:cNvSpPr>
              <a:spLocks noChangeShapeType="1"/>
            </p:cNvSpPr>
            <p:nvPr/>
          </p:nvSpPr>
          <p:spPr bwMode="auto">
            <a:xfrm flipH="1">
              <a:off x="1574" y="2098"/>
              <a:ext cx="275"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 name="Line 78"/>
            <p:cNvSpPr>
              <a:spLocks noChangeShapeType="1"/>
            </p:cNvSpPr>
            <p:nvPr/>
          </p:nvSpPr>
          <p:spPr bwMode="auto">
            <a:xfrm flipH="1">
              <a:off x="1593" y="2030"/>
              <a:ext cx="237" cy="13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 name="Line 79"/>
            <p:cNvSpPr>
              <a:spLocks noChangeShapeType="1"/>
            </p:cNvSpPr>
            <p:nvPr/>
          </p:nvSpPr>
          <p:spPr bwMode="auto">
            <a:xfrm flipH="1">
              <a:off x="1643" y="1980"/>
              <a:ext cx="137" cy="23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 name="Freeform 80"/>
            <p:cNvSpPr>
              <a:spLocks/>
            </p:cNvSpPr>
            <p:nvPr/>
          </p:nvSpPr>
          <p:spPr bwMode="auto">
            <a:xfrm>
              <a:off x="1612" y="2605"/>
              <a:ext cx="190" cy="129"/>
            </a:xfrm>
            <a:custGeom>
              <a:avLst/>
              <a:gdLst>
                <a:gd name="T0" fmla="*/ 107 w 190"/>
                <a:gd name="T1" fmla="*/ 6 h 129"/>
                <a:gd name="T2" fmla="*/ 87 w 190"/>
                <a:gd name="T3" fmla="*/ 12 h 129"/>
                <a:gd name="T4" fmla="*/ 63 w 190"/>
                <a:gd name="T5" fmla="*/ 19 h 129"/>
                <a:gd name="T6" fmla="*/ 48 w 190"/>
                <a:gd name="T7" fmla="*/ 27 h 129"/>
                <a:gd name="T8" fmla="*/ 43 w 190"/>
                <a:gd name="T9" fmla="*/ 32 h 129"/>
                <a:gd name="T10" fmla="*/ 40 w 190"/>
                <a:gd name="T11" fmla="*/ 40 h 129"/>
                <a:gd name="T12" fmla="*/ 38 w 190"/>
                <a:gd name="T13" fmla="*/ 51 h 129"/>
                <a:gd name="T14" fmla="*/ 35 w 190"/>
                <a:gd name="T15" fmla="*/ 60 h 129"/>
                <a:gd name="T16" fmla="*/ 28 w 190"/>
                <a:gd name="T17" fmla="*/ 67 h 129"/>
                <a:gd name="T18" fmla="*/ 20 w 190"/>
                <a:gd name="T19" fmla="*/ 75 h 129"/>
                <a:gd name="T20" fmla="*/ 9 w 190"/>
                <a:gd name="T21" fmla="*/ 85 h 129"/>
                <a:gd name="T22" fmla="*/ 1 w 190"/>
                <a:gd name="T23" fmla="*/ 99 h 129"/>
                <a:gd name="T24" fmla="*/ 0 w 190"/>
                <a:gd name="T25" fmla="*/ 110 h 129"/>
                <a:gd name="T26" fmla="*/ 3 w 190"/>
                <a:gd name="T27" fmla="*/ 118 h 129"/>
                <a:gd name="T28" fmla="*/ 9 w 190"/>
                <a:gd name="T29" fmla="*/ 123 h 129"/>
                <a:gd name="T30" fmla="*/ 17 w 190"/>
                <a:gd name="T31" fmla="*/ 127 h 129"/>
                <a:gd name="T32" fmla="*/ 32 w 190"/>
                <a:gd name="T33" fmla="*/ 129 h 129"/>
                <a:gd name="T34" fmla="*/ 57 w 190"/>
                <a:gd name="T35" fmla="*/ 128 h 129"/>
                <a:gd name="T36" fmla="*/ 77 w 190"/>
                <a:gd name="T37" fmla="*/ 123 h 129"/>
                <a:gd name="T38" fmla="*/ 95 w 190"/>
                <a:gd name="T39" fmla="*/ 118 h 129"/>
                <a:gd name="T40" fmla="*/ 116 w 190"/>
                <a:gd name="T41" fmla="*/ 115 h 129"/>
                <a:gd name="T42" fmla="*/ 139 w 190"/>
                <a:gd name="T43" fmla="*/ 117 h 129"/>
                <a:gd name="T44" fmla="*/ 161 w 190"/>
                <a:gd name="T45" fmla="*/ 119 h 129"/>
                <a:gd name="T46" fmla="*/ 178 w 190"/>
                <a:gd name="T47" fmla="*/ 114 h 129"/>
                <a:gd name="T48" fmla="*/ 184 w 190"/>
                <a:gd name="T49" fmla="*/ 105 h 129"/>
                <a:gd name="T50" fmla="*/ 188 w 190"/>
                <a:gd name="T51" fmla="*/ 98 h 129"/>
                <a:gd name="T52" fmla="*/ 189 w 190"/>
                <a:gd name="T53" fmla="*/ 88 h 129"/>
                <a:gd name="T54" fmla="*/ 189 w 190"/>
                <a:gd name="T55" fmla="*/ 80 h 129"/>
                <a:gd name="T56" fmla="*/ 187 w 190"/>
                <a:gd name="T57" fmla="*/ 79 h 129"/>
                <a:gd name="T58" fmla="*/ 185 w 190"/>
                <a:gd name="T59" fmla="*/ 79 h 129"/>
                <a:gd name="T60" fmla="*/ 183 w 190"/>
                <a:gd name="T61" fmla="*/ 78 h 129"/>
                <a:gd name="T62" fmla="*/ 180 w 190"/>
                <a:gd name="T63" fmla="*/ 74 h 129"/>
                <a:gd name="T64" fmla="*/ 178 w 190"/>
                <a:gd name="T65" fmla="*/ 74 h 129"/>
                <a:gd name="T66" fmla="*/ 175 w 190"/>
                <a:gd name="T67" fmla="*/ 74 h 129"/>
                <a:gd name="T68" fmla="*/ 175 w 190"/>
                <a:gd name="T69" fmla="*/ 73 h 129"/>
                <a:gd name="T70" fmla="*/ 174 w 190"/>
                <a:gd name="T71" fmla="*/ 72 h 129"/>
                <a:gd name="T72" fmla="*/ 168 w 190"/>
                <a:gd name="T73" fmla="*/ 69 h 129"/>
                <a:gd name="T74" fmla="*/ 164 w 190"/>
                <a:gd name="T75" fmla="*/ 62 h 129"/>
                <a:gd name="T76" fmla="*/ 163 w 190"/>
                <a:gd name="T77" fmla="*/ 41 h 129"/>
                <a:gd name="T78" fmla="*/ 166 w 190"/>
                <a:gd name="T79" fmla="*/ 17 h 129"/>
                <a:gd name="T80" fmla="*/ 168 w 190"/>
                <a:gd name="T81" fmla="*/ 0 h 129"/>
                <a:gd name="T82" fmla="*/ 135 w 190"/>
                <a:gd name="T83" fmla="*/ 4 h 129"/>
                <a:gd name="T84" fmla="*/ 131 w 190"/>
                <a:gd name="T85" fmla="*/ 4 h 129"/>
                <a:gd name="T86" fmla="*/ 125 w 190"/>
                <a:gd name="T87" fmla="*/ 5 h 129"/>
                <a:gd name="T88" fmla="*/ 118 w 190"/>
                <a:gd name="T89" fmla="*/ 5 h 129"/>
                <a:gd name="T90" fmla="*/ 114 w 190"/>
                <a:gd name="T91" fmla="*/ 5 h 1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0"/>
                <a:gd name="T139" fmla="*/ 0 h 129"/>
                <a:gd name="T140" fmla="*/ 190 w 190"/>
                <a:gd name="T141" fmla="*/ 129 h 1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0" h="129">
                  <a:moveTo>
                    <a:pt x="114" y="5"/>
                  </a:moveTo>
                  <a:lnTo>
                    <a:pt x="107" y="6"/>
                  </a:lnTo>
                  <a:lnTo>
                    <a:pt x="98" y="8"/>
                  </a:lnTo>
                  <a:lnTo>
                    <a:pt x="87" y="12"/>
                  </a:lnTo>
                  <a:lnTo>
                    <a:pt x="75" y="15"/>
                  </a:lnTo>
                  <a:lnTo>
                    <a:pt x="63" y="19"/>
                  </a:lnTo>
                  <a:lnTo>
                    <a:pt x="53" y="24"/>
                  </a:lnTo>
                  <a:lnTo>
                    <a:pt x="48" y="27"/>
                  </a:lnTo>
                  <a:lnTo>
                    <a:pt x="45" y="29"/>
                  </a:lnTo>
                  <a:lnTo>
                    <a:pt x="43" y="32"/>
                  </a:lnTo>
                  <a:lnTo>
                    <a:pt x="41" y="35"/>
                  </a:lnTo>
                  <a:lnTo>
                    <a:pt x="40" y="40"/>
                  </a:lnTo>
                  <a:lnTo>
                    <a:pt x="39" y="45"/>
                  </a:lnTo>
                  <a:lnTo>
                    <a:pt x="38" y="51"/>
                  </a:lnTo>
                  <a:lnTo>
                    <a:pt x="36" y="55"/>
                  </a:lnTo>
                  <a:lnTo>
                    <a:pt x="35" y="60"/>
                  </a:lnTo>
                  <a:lnTo>
                    <a:pt x="31" y="63"/>
                  </a:lnTo>
                  <a:lnTo>
                    <a:pt x="28" y="67"/>
                  </a:lnTo>
                  <a:lnTo>
                    <a:pt x="25" y="72"/>
                  </a:lnTo>
                  <a:lnTo>
                    <a:pt x="20" y="75"/>
                  </a:lnTo>
                  <a:lnTo>
                    <a:pt x="15" y="80"/>
                  </a:lnTo>
                  <a:lnTo>
                    <a:pt x="9" y="85"/>
                  </a:lnTo>
                  <a:lnTo>
                    <a:pt x="5" y="92"/>
                  </a:lnTo>
                  <a:lnTo>
                    <a:pt x="1" y="99"/>
                  </a:lnTo>
                  <a:lnTo>
                    <a:pt x="0" y="107"/>
                  </a:lnTo>
                  <a:lnTo>
                    <a:pt x="0" y="110"/>
                  </a:lnTo>
                  <a:lnTo>
                    <a:pt x="1" y="113"/>
                  </a:lnTo>
                  <a:lnTo>
                    <a:pt x="3" y="118"/>
                  </a:lnTo>
                  <a:lnTo>
                    <a:pt x="6" y="121"/>
                  </a:lnTo>
                  <a:lnTo>
                    <a:pt x="9" y="123"/>
                  </a:lnTo>
                  <a:lnTo>
                    <a:pt x="12" y="126"/>
                  </a:lnTo>
                  <a:lnTo>
                    <a:pt x="17" y="127"/>
                  </a:lnTo>
                  <a:lnTo>
                    <a:pt x="21" y="128"/>
                  </a:lnTo>
                  <a:lnTo>
                    <a:pt x="32" y="129"/>
                  </a:lnTo>
                  <a:lnTo>
                    <a:pt x="45" y="129"/>
                  </a:lnTo>
                  <a:lnTo>
                    <a:pt x="57" y="128"/>
                  </a:lnTo>
                  <a:lnTo>
                    <a:pt x="68" y="127"/>
                  </a:lnTo>
                  <a:lnTo>
                    <a:pt x="77" y="123"/>
                  </a:lnTo>
                  <a:lnTo>
                    <a:pt x="85" y="121"/>
                  </a:lnTo>
                  <a:lnTo>
                    <a:pt x="95" y="118"/>
                  </a:lnTo>
                  <a:lnTo>
                    <a:pt x="105" y="115"/>
                  </a:lnTo>
                  <a:lnTo>
                    <a:pt x="116" y="115"/>
                  </a:lnTo>
                  <a:lnTo>
                    <a:pt x="127" y="115"/>
                  </a:lnTo>
                  <a:lnTo>
                    <a:pt x="139" y="117"/>
                  </a:lnTo>
                  <a:lnTo>
                    <a:pt x="150" y="118"/>
                  </a:lnTo>
                  <a:lnTo>
                    <a:pt x="161" y="119"/>
                  </a:lnTo>
                  <a:lnTo>
                    <a:pt x="172" y="119"/>
                  </a:lnTo>
                  <a:lnTo>
                    <a:pt x="178" y="114"/>
                  </a:lnTo>
                  <a:lnTo>
                    <a:pt x="182" y="110"/>
                  </a:lnTo>
                  <a:lnTo>
                    <a:pt x="184" y="105"/>
                  </a:lnTo>
                  <a:lnTo>
                    <a:pt x="187" y="102"/>
                  </a:lnTo>
                  <a:lnTo>
                    <a:pt x="188" y="98"/>
                  </a:lnTo>
                  <a:lnTo>
                    <a:pt x="189" y="93"/>
                  </a:lnTo>
                  <a:lnTo>
                    <a:pt x="189" y="88"/>
                  </a:lnTo>
                  <a:lnTo>
                    <a:pt x="190" y="81"/>
                  </a:lnTo>
                  <a:lnTo>
                    <a:pt x="189" y="80"/>
                  </a:lnTo>
                  <a:lnTo>
                    <a:pt x="188" y="80"/>
                  </a:lnTo>
                  <a:lnTo>
                    <a:pt x="187" y="79"/>
                  </a:lnTo>
                  <a:lnTo>
                    <a:pt x="185" y="79"/>
                  </a:lnTo>
                  <a:lnTo>
                    <a:pt x="184" y="78"/>
                  </a:lnTo>
                  <a:lnTo>
                    <a:pt x="183" y="78"/>
                  </a:lnTo>
                  <a:lnTo>
                    <a:pt x="182" y="78"/>
                  </a:lnTo>
                  <a:lnTo>
                    <a:pt x="180" y="74"/>
                  </a:lnTo>
                  <a:lnTo>
                    <a:pt x="179" y="74"/>
                  </a:lnTo>
                  <a:lnTo>
                    <a:pt x="178" y="74"/>
                  </a:lnTo>
                  <a:lnTo>
                    <a:pt x="177" y="74"/>
                  </a:lnTo>
                  <a:lnTo>
                    <a:pt x="175" y="74"/>
                  </a:lnTo>
                  <a:lnTo>
                    <a:pt x="175" y="73"/>
                  </a:lnTo>
                  <a:lnTo>
                    <a:pt x="174" y="73"/>
                  </a:lnTo>
                  <a:lnTo>
                    <a:pt x="174" y="72"/>
                  </a:lnTo>
                  <a:lnTo>
                    <a:pt x="171" y="71"/>
                  </a:lnTo>
                  <a:lnTo>
                    <a:pt x="168" y="69"/>
                  </a:lnTo>
                  <a:lnTo>
                    <a:pt x="166" y="66"/>
                  </a:lnTo>
                  <a:lnTo>
                    <a:pt x="164" y="62"/>
                  </a:lnTo>
                  <a:lnTo>
                    <a:pt x="163" y="52"/>
                  </a:lnTo>
                  <a:lnTo>
                    <a:pt x="163" y="41"/>
                  </a:lnTo>
                  <a:lnTo>
                    <a:pt x="164" y="28"/>
                  </a:lnTo>
                  <a:lnTo>
                    <a:pt x="166" y="17"/>
                  </a:lnTo>
                  <a:lnTo>
                    <a:pt x="168" y="7"/>
                  </a:lnTo>
                  <a:lnTo>
                    <a:pt x="168" y="0"/>
                  </a:lnTo>
                  <a:lnTo>
                    <a:pt x="139" y="0"/>
                  </a:lnTo>
                  <a:lnTo>
                    <a:pt x="135" y="4"/>
                  </a:lnTo>
                  <a:lnTo>
                    <a:pt x="133" y="4"/>
                  </a:lnTo>
                  <a:lnTo>
                    <a:pt x="131" y="4"/>
                  </a:lnTo>
                  <a:lnTo>
                    <a:pt x="127" y="4"/>
                  </a:lnTo>
                  <a:lnTo>
                    <a:pt x="125" y="5"/>
                  </a:lnTo>
                  <a:lnTo>
                    <a:pt x="122" y="5"/>
                  </a:lnTo>
                  <a:lnTo>
                    <a:pt x="118" y="5"/>
                  </a:lnTo>
                  <a:lnTo>
                    <a:pt x="116" y="5"/>
                  </a:lnTo>
                  <a:lnTo>
                    <a:pt x="114" y="5"/>
                  </a:ln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0" name="Freeform 81"/>
            <p:cNvSpPr>
              <a:spLocks/>
            </p:cNvSpPr>
            <p:nvPr/>
          </p:nvSpPr>
          <p:spPr bwMode="auto">
            <a:xfrm>
              <a:off x="1612" y="2605"/>
              <a:ext cx="190" cy="129"/>
            </a:xfrm>
            <a:custGeom>
              <a:avLst/>
              <a:gdLst>
                <a:gd name="T0" fmla="*/ 107 w 190"/>
                <a:gd name="T1" fmla="*/ 6 h 129"/>
                <a:gd name="T2" fmla="*/ 87 w 190"/>
                <a:gd name="T3" fmla="*/ 12 h 129"/>
                <a:gd name="T4" fmla="*/ 63 w 190"/>
                <a:gd name="T5" fmla="*/ 19 h 129"/>
                <a:gd name="T6" fmla="*/ 48 w 190"/>
                <a:gd name="T7" fmla="*/ 27 h 129"/>
                <a:gd name="T8" fmla="*/ 43 w 190"/>
                <a:gd name="T9" fmla="*/ 32 h 129"/>
                <a:gd name="T10" fmla="*/ 40 w 190"/>
                <a:gd name="T11" fmla="*/ 40 h 129"/>
                <a:gd name="T12" fmla="*/ 38 w 190"/>
                <a:gd name="T13" fmla="*/ 51 h 129"/>
                <a:gd name="T14" fmla="*/ 35 w 190"/>
                <a:gd name="T15" fmla="*/ 60 h 129"/>
                <a:gd name="T16" fmla="*/ 28 w 190"/>
                <a:gd name="T17" fmla="*/ 67 h 129"/>
                <a:gd name="T18" fmla="*/ 20 w 190"/>
                <a:gd name="T19" fmla="*/ 75 h 129"/>
                <a:gd name="T20" fmla="*/ 9 w 190"/>
                <a:gd name="T21" fmla="*/ 85 h 129"/>
                <a:gd name="T22" fmla="*/ 1 w 190"/>
                <a:gd name="T23" fmla="*/ 99 h 129"/>
                <a:gd name="T24" fmla="*/ 0 w 190"/>
                <a:gd name="T25" fmla="*/ 110 h 129"/>
                <a:gd name="T26" fmla="*/ 3 w 190"/>
                <a:gd name="T27" fmla="*/ 118 h 129"/>
                <a:gd name="T28" fmla="*/ 9 w 190"/>
                <a:gd name="T29" fmla="*/ 123 h 129"/>
                <a:gd name="T30" fmla="*/ 17 w 190"/>
                <a:gd name="T31" fmla="*/ 127 h 129"/>
                <a:gd name="T32" fmla="*/ 32 w 190"/>
                <a:gd name="T33" fmla="*/ 129 h 129"/>
                <a:gd name="T34" fmla="*/ 57 w 190"/>
                <a:gd name="T35" fmla="*/ 128 h 129"/>
                <a:gd name="T36" fmla="*/ 77 w 190"/>
                <a:gd name="T37" fmla="*/ 123 h 129"/>
                <a:gd name="T38" fmla="*/ 95 w 190"/>
                <a:gd name="T39" fmla="*/ 118 h 129"/>
                <a:gd name="T40" fmla="*/ 116 w 190"/>
                <a:gd name="T41" fmla="*/ 115 h 129"/>
                <a:gd name="T42" fmla="*/ 139 w 190"/>
                <a:gd name="T43" fmla="*/ 117 h 129"/>
                <a:gd name="T44" fmla="*/ 161 w 190"/>
                <a:gd name="T45" fmla="*/ 119 h 129"/>
                <a:gd name="T46" fmla="*/ 178 w 190"/>
                <a:gd name="T47" fmla="*/ 114 h 129"/>
                <a:gd name="T48" fmla="*/ 184 w 190"/>
                <a:gd name="T49" fmla="*/ 105 h 129"/>
                <a:gd name="T50" fmla="*/ 188 w 190"/>
                <a:gd name="T51" fmla="*/ 98 h 129"/>
                <a:gd name="T52" fmla="*/ 189 w 190"/>
                <a:gd name="T53" fmla="*/ 88 h 129"/>
                <a:gd name="T54" fmla="*/ 189 w 190"/>
                <a:gd name="T55" fmla="*/ 80 h 129"/>
                <a:gd name="T56" fmla="*/ 187 w 190"/>
                <a:gd name="T57" fmla="*/ 79 h 129"/>
                <a:gd name="T58" fmla="*/ 184 w 190"/>
                <a:gd name="T59" fmla="*/ 78 h 129"/>
                <a:gd name="T60" fmla="*/ 182 w 190"/>
                <a:gd name="T61" fmla="*/ 78 h 129"/>
                <a:gd name="T62" fmla="*/ 179 w 190"/>
                <a:gd name="T63" fmla="*/ 74 h 129"/>
                <a:gd name="T64" fmla="*/ 177 w 190"/>
                <a:gd name="T65" fmla="*/ 74 h 129"/>
                <a:gd name="T66" fmla="*/ 175 w 190"/>
                <a:gd name="T67" fmla="*/ 73 h 129"/>
                <a:gd name="T68" fmla="*/ 174 w 190"/>
                <a:gd name="T69" fmla="*/ 72 h 129"/>
                <a:gd name="T70" fmla="*/ 168 w 190"/>
                <a:gd name="T71" fmla="*/ 69 h 129"/>
                <a:gd name="T72" fmla="*/ 164 w 190"/>
                <a:gd name="T73" fmla="*/ 62 h 129"/>
                <a:gd name="T74" fmla="*/ 163 w 190"/>
                <a:gd name="T75" fmla="*/ 41 h 129"/>
                <a:gd name="T76" fmla="*/ 166 w 190"/>
                <a:gd name="T77" fmla="*/ 17 h 129"/>
                <a:gd name="T78" fmla="*/ 168 w 190"/>
                <a:gd name="T79" fmla="*/ 0 h 129"/>
                <a:gd name="T80" fmla="*/ 135 w 190"/>
                <a:gd name="T81" fmla="*/ 4 h 129"/>
                <a:gd name="T82" fmla="*/ 131 w 190"/>
                <a:gd name="T83" fmla="*/ 4 h 129"/>
                <a:gd name="T84" fmla="*/ 125 w 190"/>
                <a:gd name="T85" fmla="*/ 5 h 129"/>
                <a:gd name="T86" fmla="*/ 118 w 190"/>
                <a:gd name="T87" fmla="*/ 5 h 129"/>
                <a:gd name="T88" fmla="*/ 114 w 190"/>
                <a:gd name="T89" fmla="*/ 5 h 1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0"/>
                <a:gd name="T136" fmla="*/ 0 h 129"/>
                <a:gd name="T137" fmla="*/ 190 w 190"/>
                <a:gd name="T138" fmla="*/ 129 h 1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0" h="129">
                  <a:moveTo>
                    <a:pt x="114" y="5"/>
                  </a:moveTo>
                  <a:lnTo>
                    <a:pt x="107" y="6"/>
                  </a:lnTo>
                  <a:lnTo>
                    <a:pt x="98" y="8"/>
                  </a:lnTo>
                  <a:lnTo>
                    <a:pt x="87" y="12"/>
                  </a:lnTo>
                  <a:lnTo>
                    <a:pt x="75" y="15"/>
                  </a:lnTo>
                  <a:lnTo>
                    <a:pt x="63" y="19"/>
                  </a:lnTo>
                  <a:lnTo>
                    <a:pt x="53" y="24"/>
                  </a:lnTo>
                  <a:lnTo>
                    <a:pt x="48" y="27"/>
                  </a:lnTo>
                  <a:lnTo>
                    <a:pt x="45" y="29"/>
                  </a:lnTo>
                  <a:lnTo>
                    <a:pt x="43" y="32"/>
                  </a:lnTo>
                  <a:lnTo>
                    <a:pt x="41" y="35"/>
                  </a:lnTo>
                  <a:lnTo>
                    <a:pt x="40" y="40"/>
                  </a:lnTo>
                  <a:lnTo>
                    <a:pt x="39" y="45"/>
                  </a:lnTo>
                  <a:lnTo>
                    <a:pt x="38" y="51"/>
                  </a:lnTo>
                  <a:lnTo>
                    <a:pt x="36" y="55"/>
                  </a:lnTo>
                  <a:lnTo>
                    <a:pt x="35" y="60"/>
                  </a:lnTo>
                  <a:lnTo>
                    <a:pt x="31" y="63"/>
                  </a:lnTo>
                  <a:lnTo>
                    <a:pt x="28" y="67"/>
                  </a:lnTo>
                  <a:lnTo>
                    <a:pt x="25" y="72"/>
                  </a:lnTo>
                  <a:lnTo>
                    <a:pt x="20" y="75"/>
                  </a:lnTo>
                  <a:lnTo>
                    <a:pt x="15" y="80"/>
                  </a:lnTo>
                  <a:lnTo>
                    <a:pt x="9" y="85"/>
                  </a:lnTo>
                  <a:lnTo>
                    <a:pt x="5" y="92"/>
                  </a:lnTo>
                  <a:lnTo>
                    <a:pt x="1" y="99"/>
                  </a:lnTo>
                  <a:lnTo>
                    <a:pt x="0" y="107"/>
                  </a:lnTo>
                  <a:lnTo>
                    <a:pt x="0" y="110"/>
                  </a:lnTo>
                  <a:lnTo>
                    <a:pt x="1" y="113"/>
                  </a:lnTo>
                  <a:lnTo>
                    <a:pt x="3" y="118"/>
                  </a:lnTo>
                  <a:lnTo>
                    <a:pt x="6" y="121"/>
                  </a:lnTo>
                  <a:lnTo>
                    <a:pt x="9" y="123"/>
                  </a:lnTo>
                  <a:lnTo>
                    <a:pt x="12" y="126"/>
                  </a:lnTo>
                  <a:lnTo>
                    <a:pt x="17" y="127"/>
                  </a:lnTo>
                  <a:lnTo>
                    <a:pt x="21" y="128"/>
                  </a:lnTo>
                  <a:lnTo>
                    <a:pt x="32" y="129"/>
                  </a:lnTo>
                  <a:lnTo>
                    <a:pt x="45" y="129"/>
                  </a:lnTo>
                  <a:lnTo>
                    <a:pt x="57" y="128"/>
                  </a:lnTo>
                  <a:lnTo>
                    <a:pt x="68" y="127"/>
                  </a:lnTo>
                  <a:lnTo>
                    <a:pt x="77" y="123"/>
                  </a:lnTo>
                  <a:lnTo>
                    <a:pt x="85" y="121"/>
                  </a:lnTo>
                  <a:lnTo>
                    <a:pt x="95" y="118"/>
                  </a:lnTo>
                  <a:lnTo>
                    <a:pt x="105" y="115"/>
                  </a:lnTo>
                  <a:lnTo>
                    <a:pt x="116" y="115"/>
                  </a:lnTo>
                  <a:lnTo>
                    <a:pt x="127" y="115"/>
                  </a:lnTo>
                  <a:lnTo>
                    <a:pt x="139" y="117"/>
                  </a:lnTo>
                  <a:lnTo>
                    <a:pt x="150" y="118"/>
                  </a:lnTo>
                  <a:lnTo>
                    <a:pt x="161" y="119"/>
                  </a:lnTo>
                  <a:lnTo>
                    <a:pt x="172" y="119"/>
                  </a:lnTo>
                  <a:lnTo>
                    <a:pt x="178" y="114"/>
                  </a:lnTo>
                  <a:lnTo>
                    <a:pt x="182" y="110"/>
                  </a:lnTo>
                  <a:lnTo>
                    <a:pt x="184" y="105"/>
                  </a:lnTo>
                  <a:lnTo>
                    <a:pt x="187" y="102"/>
                  </a:lnTo>
                  <a:lnTo>
                    <a:pt x="188" y="98"/>
                  </a:lnTo>
                  <a:lnTo>
                    <a:pt x="189" y="93"/>
                  </a:lnTo>
                  <a:lnTo>
                    <a:pt x="189" y="88"/>
                  </a:lnTo>
                  <a:lnTo>
                    <a:pt x="190" y="81"/>
                  </a:lnTo>
                  <a:lnTo>
                    <a:pt x="189" y="80"/>
                  </a:lnTo>
                  <a:lnTo>
                    <a:pt x="188" y="80"/>
                  </a:lnTo>
                  <a:lnTo>
                    <a:pt x="187" y="79"/>
                  </a:lnTo>
                  <a:lnTo>
                    <a:pt x="185" y="79"/>
                  </a:lnTo>
                  <a:lnTo>
                    <a:pt x="184" y="78"/>
                  </a:lnTo>
                  <a:lnTo>
                    <a:pt x="183" y="78"/>
                  </a:lnTo>
                  <a:lnTo>
                    <a:pt x="182" y="78"/>
                  </a:lnTo>
                  <a:lnTo>
                    <a:pt x="180" y="74"/>
                  </a:lnTo>
                  <a:lnTo>
                    <a:pt x="179" y="74"/>
                  </a:lnTo>
                  <a:lnTo>
                    <a:pt x="178" y="74"/>
                  </a:lnTo>
                  <a:lnTo>
                    <a:pt x="177" y="74"/>
                  </a:lnTo>
                  <a:lnTo>
                    <a:pt x="175" y="74"/>
                  </a:lnTo>
                  <a:lnTo>
                    <a:pt x="175" y="73"/>
                  </a:lnTo>
                  <a:lnTo>
                    <a:pt x="174" y="73"/>
                  </a:lnTo>
                  <a:lnTo>
                    <a:pt x="174" y="72"/>
                  </a:lnTo>
                  <a:lnTo>
                    <a:pt x="171" y="71"/>
                  </a:lnTo>
                  <a:lnTo>
                    <a:pt x="168" y="69"/>
                  </a:lnTo>
                  <a:lnTo>
                    <a:pt x="166" y="66"/>
                  </a:lnTo>
                  <a:lnTo>
                    <a:pt x="164" y="62"/>
                  </a:lnTo>
                  <a:lnTo>
                    <a:pt x="163" y="52"/>
                  </a:lnTo>
                  <a:lnTo>
                    <a:pt x="163" y="41"/>
                  </a:lnTo>
                  <a:lnTo>
                    <a:pt x="164" y="28"/>
                  </a:lnTo>
                  <a:lnTo>
                    <a:pt x="166" y="17"/>
                  </a:lnTo>
                  <a:lnTo>
                    <a:pt x="168" y="7"/>
                  </a:lnTo>
                  <a:lnTo>
                    <a:pt x="168" y="0"/>
                  </a:lnTo>
                  <a:lnTo>
                    <a:pt x="139" y="0"/>
                  </a:lnTo>
                  <a:lnTo>
                    <a:pt x="135" y="4"/>
                  </a:lnTo>
                  <a:lnTo>
                    <a:pt x="133" y="4"/>
                  </a:lnTo>
                  <a:lnTo>
                    <a:pt x="131" y="4"/>
                  </a:lnTo>
                  <a:lnTo>
                    <a:pt x="127" y="4"/>
                  </a:lnTo>
                  <a:lnTo>
                    <a:pt x="125" y="5"/>
                  </a:lnTo>
                  <a:lnTo>
                    <a:pt x="122" y="5"/>
                  </a:lnTo>
                  <a:lnTo>
                    <a:pt x="118" y="5"/>
                  </a:lnTo>
                  <a:lnTo>
                    <a:pt x="116" y="5"/>
                  </a:lnTo>
                  <a:lnTo>
                    <a:pt x="114" y="5"/>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1" name="Freeform 82"/>
            <p:cNvSpPr>
              <a:spLocks/>
            </p:cNvSpPr>
            <p:nvPr/>
          </p:nvSpPr>
          <p:spPr bwMode="auto">
            <a:xfrm>
              <a:off x="1651" y="2623"/>
              <a:ext cx="119" cy="95"/>
            </a:xfrm>
            <a:custGeom>
              <a:avLst/>
              <a:gdLst>
                <a:gd name="T0" fmla="*/ 43 w 119"/>
                <a:gd name="T1" fmla="*/ 24 h 95"/>
                <a:gd name="T2" fmla="*/ 39 w 119"/>
                <a:gd name="T3" fmla="*/ 27 h 95"/>
                <a:gd name="T4" fmla="*/ 36 w 119"/>
                <a:gd name="T5" fmla="*/ 32 h 95"/>
                <a:gd name="T6" fmla="*/ 31 w 119"/>
                <a:gd name="T7" fmla="*/ 37 h 95"/>
                <a:gd name="T8" fmla="*/ 28 w 119"/>
                <a:gd name="T9" fmla="*/ 41 h 95"/>
                <a:gd name="T10" fmla="*/ 25 w 119"/>
                <a:gd name="T11" fmla="*/ 45 h 95"/>
                <a:gd name="T12" fmla="*/ 19 w 119"/>
                <a:gd name="T13" fmla="*/ 48 h 95"/>
                <a:gd name="T14" fmla="*/ 14 w 119"/>
                <a:gd name="T15" fmla="*/ 49 h 95"/>
                <a:gd name="T16" fmla="*/ 8 w 119"/>
                <a:gd name="T17" fmla="*/ 51 h 95"/>
                <a:gd name="T18" fmla="*/ 5 w 119"/>
                <a:gd name="T19" fmla="*/ 55 h 95"/>
                <a:gd name="T20" fmla="*/ 4 w 119"/>
                <a:gd name="T21" fmla="*/ 61 h 95"/>
                <a:gd name="T22" fmla="*/ 2 w 119"/>
                <a:gd name="T23" fmla="*/ 65 h 95"/>
                <a:gd name="T24" fmla="*/ 1 w 119"/>
                <a:gd name="T25" fmla="*/ 71 h 95"/>
                <a:gd name="T26" fmla="*/ 1 w 119"/>
                <a:gd name="T27" fmla="*/ 76 h 95"/>
                <a:gd name="T28" fmla="*/ 0 w 119"/>
                <a:gd name="T29" fmla="*/ 82 h 95"/>
                <a:gd name="T30" fmla="*/ 1 w 119"/>
                <a:gd name="T31" fmla="*/ 87 h 95"/>
                <a:gd name="T32" fmla="*/ 1 w 119"/>
                <a:gd name="T33" fmla="*/ 94 h 95"/>
                <a:gd name="T34" fmla="*/ 8 w 119"/>
                <a:gd name="T35" fmla="*/ 94 h 95"/>
                <a:gd name="T36" fmla="*/ 14 w 119"/>
                <a:gd name="T37" fmla="*/ 94 h 95"/>
                <a:gd name="T38" fmla="*/ 18 w 119"/>
                <a:gd name="T39" fmla="*/ 95 h 95"/>
                <a:gd name="T40" fmla="*/ 24 w 119"/>
                <a:gd name="T41" fmla="*/ 95 h 95"/>
                <a:gd name="T42" fmla="*/ 29 w 119"/>
                <a:gd name="T43" fmla="*/ 94 h 95"/>
                <a:gd name="T44" fmla="*/ 38 w 119"/>
                <a:gd name="T45" fmla="*/ 93 h 95"/>
                <a:gd name="T46" fmla="*/ 49 w 119"/>
                <a:gd name="T47" fmla="*/ 91 h 95"/>
                <a:gd name="T48" fmla="*/ 66 w 119"/>
                <a:gd name="T49" fmla="*/ 87 h 95"/>
                <a:gd name="T50" fmla="*/ 103 w 119"/>
                <a:gd name="T51" fmla="*/ 86 h 95"/>
                <a:gd name="T52" fmla="*/ 104 w 119"/>
                <a:gd name="T53" fmla="*/ 82 h 95"/>
                <a:gd name="T54" fmla="*/ 105 w 119"/>
                <a:gd name="T55" fmla="*/ 76 h 95"/>
                <a:gd name="T56" fmla="*/ 106 w 119"/>
                <a:gd name="T57" fmla="*/ 68 h 95"/>
                <a:gd name="T58" fmla="*/ 108 w 119"/>
                <a:gd name="T59" fmla="*/ 61 h 95"/>
                <a:gd name="T60" fmla="*/ 110 w 119"/>
                <a:gd name="T61" fmla="*/ 53 h 95"/>
                <a:gd name="T62" fmla="*/ 111 w 119"/>
                <a:gd name="T63" fmla="*/ 46 h 95"/>
                <a:gd name="T64" fmla="*/ 112 w 119"/>
                <a:gd name="T65" fmla="*/ 41 h 95"/>
                <a:gd name="T66" fmla="*/ 113 w 119"/>
                <a:gd name="T67" fmla="*/ 37 h 95"/>
                <a:gd name="T68" fmla="*/ 115 w 119"/>
                <a:gd name="T69" fmla="*/ 37 h 95"/>
                <a:gd name="T70" fmla="*/ 116 w 119"/>
                <a:gd name="T71" fmla="*/ 35 h 95"/>
                <a:gd name="T72" fmla="*/ 116 w 119"/>
                <a:gd name="T73" fmla="*/ 33 h 95"/>
                <a:gd name="T74" fmla="*/ 116 w 119"/>
                <a:gd name="T75" fmla="*/ 29 h 95"/>
                <a:gd name="T76" fmla="*/ 116 w 119"/>
                <a:gd name="T77" fmla="*/ 26 h 95"/>
                <a:gd name="T78" fmla="*/ 116 w 119"/>
                <a:gd name="T79" fmla="*/ 23 h 95"/>
                <a:gd name="T80" fmla="*/ 116 w 119"/>
                <a:gd name="T81" fmla="*/ 19 h 95"/>
                <a:gd name="T82" fmla="*/ 119 w 119"/>
                <a:gd name="T83" fmla="*/ 17 h 95"/>
                <a:gd name="T84" fmla="*/ 108 w 119"/>
                <a:gd name="T85" fmla="*/ 1 h 95"/>
                <a:gd name="T86" fmla="*/ 86 w 119"/>
                <a:gd name="T87" fmla="*/ 0 h 95"/>
                <a:gd name="T88" fmla="*/ 75 w 119"/>
                <a:gd name="T89" fmla="*/ 0 h 95"/>
                <a:gd name="T90" fmla="*/ 68 w 119"/>
                <a:gd name="T91" fmla="*/ 1 h 95"/>
                <a:gd name="T92" fmla="*/ 63 w 119"/>
                <a:gd name="T93" fmla="*/ 4 h 95"/>
                <a:gd name="T94" fmla="*/ 59 w 119"/>
                <a:gd name="T95" fmla="*/ 5 h 95"/>
                <a:gd name="T96" fmla="*/ 57 w 119"/>
                <a:gd name="T97" fmla="*/ 8 h 95"/>
                <a:gd name="T98" fmla="*/ 57 w 119"/>
                <a:gd name="T99" fmla="*/ 10 h 95"/>
                <a:gd name="T100" fmla="*/ 57 w 119"/>
                <a:gd name="T101" fmla="*/ 14 h 95"/>
                <a:gd name="T102" fmla="*/ 57 w 119"/>
                <a:gd name="T103" fmla="*/ 17 h 95"/>
                <a:gd name="T104" fmla="*/ 55 w 119"/>
                <a:gd name="T105" fmla="*/ 18 h 95"/>
                <a:gd name="T106" fmla="*/ 50 w 119"/>
                <a:gd name="T107" fmla="*/ 19 h 95"/>
                <a:gd name="T108" fmla="*/ 43 w 119"/>
                <a:gd name="T109" fmla="*/ 24 h 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9"/>
                <a:gd name="T166" fmla="*/ 0 h 95"/>
                <a:gd name="T167" fmla="*/ 119 w 119"/>
                <a:gd name="T168" fmla="*/ 95 h 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9" h="95">
                  <a:moveTo>
                    <a:pt x="43" y="24"/>
                  </a:moveTo>
                  <a:lnTo>
                    <a:pt x="39" y="27"/>
                  </a:lnTo>
                  <a:lnTo>
                    <a:pt x="36" y="32"/>
                  </a:lnTo>
                  <a:lnTo>
                    <a:pt x="31" y="37"/>
                  </a:lnTo>
                  <a:lnTo>
                    <a:pt x="28" y="41"/>
                  </a:lnTo>
                  <a:lnTo>
                    <a:pt x="25" y="45"/>
                  </a:lnTo>
                  <a:lnTo>
                    <a:pt x="19" y="48"/>
                  </a:lnTo>
                  <a:lnTo>
                    <a:pt x="14" y="49"/>
                  </a:lnTo>
                  <a:lnTo>
                    <a:pt x="8" y="51"/>
                  </a:lnTo>
                  <a:lnTo>
                    <a:pt x="5" y="55"/>
                  </a:lnTo>
                  <a:lnTo>
                    <a:pt x="4" y="61"/>
                  </a:lnTo>
                  <a:lnTo>
                    <a:pt x="2" y="65"/>
                  </a:lnTo>
                  <a:lnTo>
                    <a:pt x="1" y="71"/>
                  </a:lnTo>
                  <a:lnTo>
                    <a:pt x="1" y="76"/>
                  </a:lnTo>
                  <a:lnTo>
                    <a:pt x="0" y="82"/>
                  </a:lnTo>
                  <a:lnTo>
                    <a:pt x="1" y="87"/>
                  </a:lnTo>
                  <a:lnTo>
                    <a:pt x="1" y="94"/>
                  </a:lnTo>
                  <a:lnTo>
                    <a:pt x="8" y="94"/>
                  </a:lnTo>
                  <a:lnTo>
                    <a:pt x="14" y="94"/>
                  </a:lnTo>
                  <a:lnTo>
                    <a:pt x="18" y="95"/>
                  </a:lnTo>
                  <a:lnTo>
                    <a:pt x="24" y="95"/>
                  </a:lnTo>
                  <a:lnTo>
                    <a:pt x="29" y="94"/>
                  </a:lnTo>
                  <a:lnTo>
                    <a:pt x="38" y="93"/>
                  </a:lnTo>
                  <a:lnTo>
                    <a:pt x="49" y="91"/>
                  </a:lnTo>
                  <a:lnTo>
                    <a:pt x="66" y="87"/>
                  </a:lnTo>
                  <a:lnTo>
                    <a:pt x="103" y="86"/>
                  </a:lnTo>
                  <a:lnTo>
                    <a:pt x="104" y="82"/>
                  </a:lnTo>
                  <a:lnTo>
                    <a:pt x="105" y="76"/>
                  </a:lnTo>
                  <a:lnTo>
                    <a:pt x="106" y="68"/>
                  </a:lnTo>
                  <a:lnTo>
                    <a:pt x="108" y="61"/>
                  </a:lnTo>
                  <a:lnTo>
                    <a:pt x="110" y="53"/>
                  </a:lnTo>
                  <a:lnTo>
                    <a:pt x="111" y="46"/>
                  </a:lnTo>
                  <a:lnTo>
                    <a:pt x="112" y="41"/>
                  </a:lnTo>
                  <a:lnTo>
                    <a:pt x="113" y="37"/>
                  </a:lnTo>
                  <a:lnTo>
                    <a:pt x="115" y="37"/>
                  </a:lnTo>
                  <a:lnTo>
                    <a:pt x="116" y="35"/>
                  </a:lnTo>
                  <a:lnTo>
                    <a:pt x="116" y="33"/>
                  </a:lnTo>
                  <a:lnTo>
                    <a:pt x="116" y="29"/>
                  </a:lnTo>
                  <a:lnTo>
                    <a:pt x="116" y="26"/>
                  </a:lnTo>
                  <a:lnTo>
                    <a:pt x="116" y="23"/>
                  </a:lnTo>
                  <a:lnTo>
                    <a:pt x="116" y="19"/>
                  </a:lnTo>
                  <a:lnTo>
                    <a:pt x="119" y="17"/>
                  </a:lnTo>
                  <a:lnTo>
                    <a:pt x="108" y="1"/>
                  </a:lnTo>
                  <a:lnTo>
                    <a:pt x="86" y="0"/>
                  </a:lnTo>
                  <a:lnTo>
                    <a:pt x="75" y="0"/>
                  </a:lnTo>
                  <a:lnTo>
                    <a:pt x="68" y="1"/>
                  </a:lnTo>
                  <a:lnTo>
                    <a:pt x="63" y="4"/>
                  </a:lnTo>
                  <a:lnTo>
                    <a:pt x="59" y="5"/>
                  </a:lnTo>
                  <a:lnTo>
                    <a:pt x="57" y="8"/>
                  </a:lnTo>
                  <a:lnTo>
                    <a:pt x="57" y="10"/>
                  </a:lnTo>
                  <a:lnTo>
                    <a:pt x="57" y="14"/>
                  </a:lnTo>
                  <a:lnTo>
                    <a:pt x="57" y="17"/>
                  </a:lnTo>
                  <a:lnTo>
                    <a:pt x="55" y="18"/>
                  </a:lnTo>
                  <a:lnTo>
                    <a:pt x="50" y="19"/>
                  </a:lnTo>
                  <a:lnTo>
                    <a:pt x="43" y="24"/>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2" name="Freeform 83"/>
            <p:cNvSpPr>
              <a:spLocks/>
            </p:cNvSpPr>
            <p:nvPr/>
          </p:nvSpPr>
          <p:spPr bwMode="auto">
            <a:xfrm>
              <a:off x="1651" y="2623"/>
              <a:ext cx="119" cy="95"/>
            </a:xfrm>
            <a:custGeom>
              <a:avLst/>
              <a:gdLst>
                <a:gd name="T0" fmla="*/ 43 w 119"/>
                <a:gd name="T1" fmla="*/ 24 h 95"/>
                <a:gd name="T2" fmla="*/ 39 w 119"/>
                <a:gd name="T3" fmla="*/ 27 h 95"/>
                <a:gd name="T4" fmla="*/ 36 w 119"/>
                <a:gd name="T5" fmla="*/ 32 h 95"/>
                <a:gd name="T6" fmla="*/ 31 w 119"/>
                <a:gd name="T7" fmla="*/ 37 h 95"/>
                <a:gd name="T8" fmla="*/ 28 w 119"/>
                <a:gd name="T9" fmla="*/ 41 h 95"/>
                <a:gd name="T10" fmla="*/ 25 w 119"/>
                <a:gd name="T11" fmla="*/ 45 h 95"/>
                <a:gd name="T12" fmla="*/ 19 w 119"/>
                <a:gd name="T13" fmla="*/ 48 h 95"/>
                <a:gd name="T14" fmla="*/ 14 w 119"/>
                <a:gd name="T15" fmla="*/ 49 h 95"/>
                <a:gd name="T16" fmla="*/ 8 w 119"/>
                <a:gd name="T17" fmla="*/ 51 h 95"/>
                <a:gd name="T18" fmla="*/ 5 w 119"/>
                <a:gd name="T19" fmla="*/ 55 h 95"/>
                <a:gd name="T20" fmla="*/ 4 w 119"/>
                <a:gd name="T21" fmla="*/ 61 h 95"/>
                <a:gd name="T22" fmla="*/ 2 w 119"/>
                <a:gd name="T23" fmla="*/ 65 h 95"/>
                <a:gd name="T24" fmla="*/ 1 w 119"/>
                <a:gd name="T25" fmla="*/ 71 h 95"/>
                <a:gd name="T26" fmla="*/ 1 w 119"/>
                <a:gd name="T27" fmla="*/ 76 h 95"/>
                <a:gd name="T28" fmla="*/ 0 w 119"/>
                <a:gd name="T29" fmla="*/ 82 h 95"/>
                <a:gd name="T30" fmla="*/ 1 w 119"/>
                <a:gd name="T31" fmla="*/ 87 h 95"/>
                <a:gd name="T32" fmla="*/ 1 w 119"/>
                <a:gd name="T33" fmla="*/ 94 h 95"/>
                <a:gd name="T34" fmla="*/ 8 w 119"/>
                <a:gd name="T35" fmla="*/ 94 h 95"/>
                <a:gd name="T36" fmla="*/ 14 w 119"/>
                <a:gd name="T37" fmla="*/ 94 h 95"/>
                <a:gd name="T38" fmla="*/ 18 w 119"/>
                <a:gd name="T39" fmla="*/ 95 h 95"/>
                <a:gd name="T40" fmla="*/ 24 w 119"/>
                <a:gd name="T41" fmla="*/ 95 h 95"/>
                <a:gd name="T42" fmla="*/ 29 w 119"/>
                <a:gd name="T43" fmla="*/ 94 h 95"/>
                <a:gd name="T44" fmla="*/ 38 w 119"/>
                <a:gd name="T45" fmla="*/ 93 h 95"/>
                <a:gd name="T46" fmla="*/ 49 w 119"/>
                <a:gd name="T47" fmla="*/ 91 h 95"/>
                <a:gd name="T48" fmla="*/ 66 w 119"/>
                <a:gd name="T49" fmla="*/ 87 h 95"/>
                <a:gd name="T50" fmla="*/ 103 w 119"/>
                <a:gd name="T51" fmla="*/ 86 h 95"/>
                <a:gd name="T52" fmla="*/ 104 w 119"/>
                <a:gd name="T53" fmla="*/ 82 h 95"/>
                <a:gd name="T54" fmla="*/ 105 w 119"/>
                <a:gd name="T55" fmla="*/ 76 h 95"/>
                <a:gd name="T56" fmla="*/ 106 w 119"/>
                <a:gd name="T57" fmla="*/ 68 h 95"/>
                <a:gd name="T58" fmla="*/ 108 w 119"/>
                <a:gd name="T59" fmla="*/ 61 h 95"/>
                <a:gd name="T60" fmla="*/ 110 w 119"/>
                <a:gd name="T61" fmla="*/ 53 h 95"/>
                <a:gd name="T62" fmla="*/ 111 w 119"/>
                <a:gd name="T63" fmla="*/ 46 h 95"/>
                <a:gd name="T64" fmla="*/ 112 w 119"/>
                <a:gd name="T65" fmla="*/ 41 h 95"/>
                <a:gd name="T66" fmla="*/ 113 w 119"/>
                <a:gd name="T67" fmla="*/ 37 h 95"/>
                <a:gd name="T68" fmla="*/ 115 w 119"/>
                <a:gd name="T69" fmla="*/ 37 h 95"/>
                <a:gd name="T70" fmla="*/ 116 w 119"/>
                <a:gd name="T71" fmla="*/ 35 h 95"/>
                <a:gd name="T72" fmla="*/ 116 w 119"/>
                <a:gd name="T73" fmla="*/ 33 h 95"/>
                <a:gd name="T74" fmla="*/ 116 w 119"/>
                <a:gd name="T75" fmla="*/ 29 h 95"/>
                <a:gd name="T76" fmla="*/ 116 w 119"/>
                <a:gd name="T77" fmla="*/ 26 h 95"/>
                <a:gd name="T78" fmla="*/ 116 w 119"/>
                <a:gd name="T79" fmla="*/ 23 h 95"/>
                <a:gd name="T80" fmla="*/ 116 w 119"/>
                <a:gd name="T81" fmla="*/ 19 h 95"/>
                <a:gd name="T82" fmla="*/ 119 w 119"/>
                <a:gd name="T83" fmla="*/ 17 h 95"/>
                <a:gd name="T84" fmla="*/ 108 w 119"/>
                <a:gd name="T85" fmla="*/ 1 h 95"/>
                <a:gd name="T86" fmla="*/ 86 w 119"/>
                <a:gd name="T87" fmla="*/ 0 h 95"/>
                <a:gd name="T88" fmla="*/ 75 w 119"/>
                <a:gd name="T89" fmla="*/ 0 h 95"/>
                <a:gd name="T90" fmla="*/ 68 w 119"/>
                <a:gd name="T91" fmla="*/ 1 h 95"/>
                <a:gd name="T92" fmla="*/ 63 w 119"/>
                <a:gd name="T93" fmla="*/ 4 h 95"/>
                <a:gd name="T94" fmla="*/ 59 w 119"/>
                <a:gd name="T95" fmla="*/ 5 h 95"/>
                <a:gd name="T96" fmla="*/ 57 w 119"/>
                <a:gd name="T97" fmla="*/ 8 h 95"/>
                <a:gd name="T98" fmla="*/ 57 w 119"/>
                <a:gd name="T99" fmla="*/ 10 h 95"/>
                <a:gd name="T100" fmla="*/ 57 w 119"/>
                <a:gd name="T101" fmla="*/ 14 h 95"/>
                <a:gd name="T102" fmla="*/ 57 w 119"/>
                <a:gd name="T103" fmla="*/ 17 h 95"/>
                <a:gd name="T104" fmla="*/ 55 w 119"/>
                <a:gd name="T105" fmla="*/ 18 h 95"/>
                <a:gd name="T106" fmla="*/ 50 w 119"/>
                <a:gd name="T107" fmla="*/ 19 h 95"/>
                <a:gd name="T108" fmla="*/ 43 w 119"/>
                <a:gd name="T109" fmla="*/ 24 h 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9"/>
                <a:gd name="T166" fmla="*/ 0 h 95"/>
                <a:gd name="T167" fmla="*/ 119 w 119"/>
                <a:gd name="T168" fmla="*/ 95 h 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9" h="95">
                  <a:moveTo>
                    <a:pt x="43" y="24"/>
                  </a:moveTo>
                  <a:lnTo>
                    <a:pt x="39" y="27"/>
                  </a:lnTo>
                  <a:lnTo>
                    <a:pt x="36" y="32"/>
                  </a:lnTo>
                  <a:lnTo>
                    <a:pt x="31" y="37"/>
                  </a:lnTo>
                  <a:lnTo>
                    <a:pt x="28" y="41"/>
                  </a:lnTo>
                  <a:lnTo>
                    <a:pt x="25" y="45"/>
                  </a:lnTo>
                  <a:lnTo>
                    <a:pt x="19" y="48"/>
                  </a:lnTo>
                  <a:lnTo>
                    <a:pt x="14" y="49"/>
                  </a:lnTo>
                  <a:lnTo>
                    <a:pt x="8" y="51"/>
                  </a:lnTo>
                  <a:lnTo>
                    <a:pt x="5" y="55"/>
                  </a:lnTo>
                  <a:lnTo>
                    <a:pt x="4" y="61"/>
                  </a:lnTo>
                  <a:lnTo>
                    <a:pt x="2" y="65"/>
                  </a:lnTo>
                  <a:lnTo>
                    <a:pt x="1" y="71"/>
                  </a:lnTo>
                  <a:lnTo>
                    <a:pt x="1" y="76"/>
                  </a:lnTo>
                  <a:lnTo>
                    <a:pt x="0" y="82"/>
                  </a:lnTo>
                  <a:lnTo>
                    <a:pt x="1" y="87"/>
                  </a:lnTo>
                  <a:lnTo>
                    <a:pt x="1" y="94"/>
                  </a:lnTo>
                  <a:lnTo>
                    <a:pt x="8" y="94"/>
                  </a:lnTo>
                  <a:lnTo>
                    <a:pt x="14" y="94"/>
                  </a:lnTo>
                  <a:lnTo>
                    <a:pt x="18" y="95"/>
                  </a:lnTo>
                  <a:lnTo>
                    <a:pt x="24" y="95"/>
                  </a:lnTo>
                  <a:lnTo>
                    <a:pt x="29" y="94"/>
                  </a:lnTo>
                  <a:lnTo>
                    <a:pt x="38" y="93"/>
                  </a:lnTo>
                  <a:lnTo>
                    <a:pt x="49" y="91"/>
                  </a:lnTo>
                  <a:lnTo>
                    <a:pt x="66" y="87"/>
                  </a:lnTo>
                  <a:lnTo>
                    <a:pt x="103" y="86"/>
                  </a:lnTo>
                  <a:lnTo>
                    <a:pt x="104" y="82"/>
                  </a:lnTo>
                  <a:lnTo>
                    <a:pt x="105" y="76"/>
                  </a:lnTo>
                  <a:lnTo>
                    <a:pt x="106" y="68"/>
                  </a:lnTo>
                  <a:lnTo>
                    <a:pt x="108" y="61"/>
                  </a:lnTo>
                  <a:lnTo>
                    <a:pt x="110" y="53"/>
                  </a:lnTo>
                  <a:lnTo>
                    <a:pt x="111" y="46"/>
                  </a:lnTo>
                  <a:lnTo>
                    <a:pt x="112" y="41"/>
                  </a:lnTo>
                  <a:lnTo>
                    <a:pt x="113" y="37"/>
                  </a:lnTo>
                  <a:lnTo>
                    <a:pt x="115" y="37"/>
                  </a:lnTo>
                  <a:lnTo>
                    <a:pt x="116" y="35"/>
                  </a:lnTo>
                  <a:lnTo>
                    <a:pt x="116" y="33"/>
                  </a:lnTo>
                  <a:lnTo>
                    <a:pt x="116" y="29"/>
                  </a:lnTo>
                  <a:lnTo>
                    <a:pt x="116" y="26"/>
                  </a:lnTo>
                  <a:lnTo>
                    <a:pt x="116" y="23"/>
                  </a:lnTo>
                  <a:lnTo>
                    <a:pt x="116" y="19"/>
                  </a:lnTo>
                  <a:lnTo>
                    <a:pt x="119" y="17"/>
                  </a:lnTo>
                  <a:lnTo>
                    <a:pt x="108" y="1"/>
                  </a:lnTo>
                  <a:lnTo>
                    <a:pt x="86" y="0"/>
                  </a:lnTo>
                  <a:lnTo>
                    <a:pt x="75" y="0"/>
                  </a:lnTo>
                  <a:lnTo>
                    <a:pt x="68" y="1"/>
                  </a:lnTo>
                  <a:lnTo>
                    <a:pt x="63" y="4"/>
                  </a:lnTo>
                  <a:lnTo>
                    <a:pt x="59" y="5"/>
                  </a:lnTo>
                  <a:lnTo>
                    <a:pt x="57" y="8"/>
                  </a:lnTo>
                  <a:lnTo>
                    <a:pt x="57" y="10"/>
                  </a:lnTo>
                  <a:lnTo>
                    <a:pt x="57" y="14"/>
                  </a:lnTo>
                  <a:lnTo>
                    <a:pt x="57" y="17"/>
                  </a:lnTo>
                  <a:lnTo>
                    <a:pt x="55" y="18"/>
                  </a:lnTo>
                  <a:lnTo>
                    <a:pt x="50" y="19"/>
                  </a:lnTo>
                  <a:lnTo>
                    <a:pt x="43" y="24"/>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3" name="Freeform 84"/>
            <p:cNvSpPr>
              <a:spLocks/>
            </p:cNvSpPr>
            <p:nvPr/>
          </p:nvSpPr>
          <p:spPr bwMode="auto">
            <a:xfrm>
              <a:off x="1679" y="2649"/>
              <a:ext cx="76" cy="51"/>
            </a:xfrm>
            <a:custGeom>
              <a:avLst/>
              <a:gdLst>
                <a:gd name="T0" fmla="*/ 25 w 76"/>
                <a:gd name="T1" fmla="*/ 10 h 51"/>
                <a:gd name="T2" fmla="*/ 22 w 76"/>
                <a:gd name="T3" fmla="*/ 12 h 51"/>
                <a:gd name="T4" fmla="*/ 21 w 76"/>
                <a:gd name="T5" fmla="*/ 16 h 51"/>
                <a:gd name="T6" fmla="*/ 20 w 76"/>
                <a:gd name="T7" fmla="*/ 19 h 51"/>
                <a:gd name="T8" fmla="*/ 19 w 76"/>
                <a:gd name="T9" fmla="*/ 21 h 51"/>
                <a:gd name="T10" fmla="*/ 18 w 76"/>
                <a:gd name="T11" fmla="*/ 25 h 51"/>
                <a:gd name="T12" fmla="*/ 16 w 76"/>
                <a:gd name="T13" fmla="*/ 27 h 51"/>
                <a:gd name="T14" fmla="*/ 13 w 76"/>
                <a:gd name="T15" fmla="*/ 29 h 51"/>
                <a:gd name="T16" fmla="*/ 10 w 76"/>
                <a:gd name="T17" fmla="*/ 29 h 51"/>
                <a:gd name="T18" fmla="*/ 8 w 76"/>
                <a:gd name="T19" fmla="*/ 31 h 51"/>
                <a:gd name="T20" fmla="*/ 7 w 76"/>
                <a:gd name="T21" fmla="*/ 35 h 51"/>
                <a:gd name="T22" fmla="*/ 5 w 76"/>
                <a:gd name="T23" fmla="*/ 37 h 51"/>
                <a:gd name="T24" fmla="*/ 3 w 76"/>
                <a:gd name="T25" fmla="*/ 39 h 51"/>
                <a:gd name="T26" fmla="*/ 2 w 76"/>
                <a:gd name="T27" fmla="*/ 41 h 51"/>
                <a:gd name="T28" fmla="*/ 1 w 76"/>
                <a:gd name="T29" fmla="*/ 44 h 51"/>
                <a:gd name="T30" fmla="*/ 1 w 76"/>
                <a:gd name="T31" fmla="*/ 47 h 51"/>
                <a:gd name="T32" fmla="*/ 0 w 76"/>
                <a:gd name="T33" fmla="*/ 50 h 51"/>
                <a:gd name="T34" fmla="*/ 7 w 76"/>
                <a:gd name="T35" fmla="*/ 50 h 51"/>
                <a:gd name="T36" fmla="*/ 13 w 76"/>
                <a:gd name="T37" fmla="*/ 51 h 51"/>
                <a:gd name="T38" fmla="*/ 21 w 76"/>
                <a:gd name="T39" fmla="*/ 51 h 51"/>
                <a:gd name="T40" fmla="*/ 29 w 76"/>
                <a:gd name="T41" fmla="*/ 51 h 51"/>
                <a:gd name="T42" fmla="*/ 38 w 76"/>
                <a:gd name="T43" fmla="*/ 51 h 51"/>
                <a:gd name="T44" fmla="*/ 46 w 76"/>
                <a:gd name="T45" fmla="*/ 50 h 51"/>
                <a:gd name="T46" fmla="*/ 53 w 76"/>
                <a:gd name="T47" fmla="*/ 49 h 51"/>
                <a:gd name="T48" fmla="*/ 58 w 76"/>
                <a:gd name="T49" fmla="*/ 48 h 51"/>
                <a:gd name="T50" fmla="*/ 59 w 76"/>
                <a:gd name="T51" fmla="*/ 46 h 51"/>
                <a:gd name="T52" fmla="*/ 59 w 76"/>
                <a:gd name="T53" fmla="*/ 44 h 51"/>
                <a:gd name="T54" fmla="*/ 60 w 76"/>
                <a:gd name="T55" fmla="*/ 40 h 51"/>
                <a:gd name="T56" fmla="*/ 60 w 76"/>
                <a:gd name="T57" fmla="*/ 35 h 51"/>
                <a:gd name="T58" fmla="*/ 61 w 76"/>
                <a:gd name="T59" fmla="*/ 30 h 51"/>
                <a:gd name="T60" fmla="*/ 61 w 76"/>
                <a:gd name="T61" fmla="*/ 25 h 51"/>
                <a:gd name="T62" fmla="*/ 61 w 76"/>
                <a:gd name="T63" fmla="*/ 21 h 51"/>
                <a:gd name="T64" fmla="*/ 63 w 76"/>
                <a:gd name="T65" fmla="*/ 17 h 51"/>
                <a:gd name="T66" fmla="*/ 63 w 76"/>
                <a:gd name="T67" fmla="*/ 16 h 51"/>
                <a:gd name="T68" fmla="*/ 64 w 76"/>
                <a:gd name="T69" fmla="*/ 15 h 51"/>
                <a:gd name="T70" fmla="*/ 66 w 76"/>
                <a:gd name="T71" fmla="*/ 13 h 51"/>
                <a:gd name="T72" fmla="*/ 68 w 76"/>
                <a:gd name="T73" fmla="*/ 12 h 51"/>
                <a:gd name="T74" fmla="*/ 69 w 76"/>
                <a:gd name="T75" fmla="*/ 10 h 51"/>
                <a:gd name="T76" fmla="*/ 72 w 76"/>
                <a:gd name="T77" fmla="*/ 8 h 51"/>
                <a:gd name="T78" fmla="*/ 74 w 76"/>
                <a:gd name="T79" fmla="*/ 6 h 51"/>
                <a:gd name="T80" fmla="*/ 75 w 76"/>
                <a:gd name="T81" fmla="*/ 4 h 51"/>
                <a:gd name="T82" fmla="*/ 76 w 76"/>
                <a:gd name="T83" fmla="*/ 3 h 51"/>
                <a:gd name="T84" fmla="*/ 76 w 76"/>
                <a:gd name="T85" fmla="*/ 1 h 51"/>
                <a:gd name="T86" fmla="*/ 76 w 76"/>
                <a:gd name="T87" fmla="*/ 0 h 51"/>
                <a:gd name="T88" fmla="*/ 72 w 76"/>
                <a:gd name="T89" fmla="*/ 0 h 51"/>
                <a:gd name="T90" fmla="*/ 66 w 76"/>
                <a:gd name="T91" fmla="*/ 0 h 51"/>
                <a:gd name="T92" fmla="*/ 59 w 76"/>
                <a:gd name="T93" fmla="*/ 0 h 51"/>
                <a:gd name="T94" fmla="*/ 53 w 76"/>
                <a:gd name="T95" fmla="*/ 1 h 51"/>
                <a:gd name="T96" fmla="*/ 46 w 76"/>
                <a:gd name="T97" fmla="*/ 2 h 51"/>
                <a:gd name="T98" fmla="*/ 40 w 76"/>
                <a:gd name="T99" fmla="*/ 3 h 51"/>
                <a:gd name="T100" fmla="*/ 36 w 76"/>
                <a:gd name="T101" fmla="*/ 4 h 51"/>
                <a:gd name="T102" fmla="*/ 32 w 76"/>
                <a:gd name="T103" fmla="*/ 6 h 51"/>
                <a:gd name="T104" fmla="*/ 31 w 76"/>
                <a:gd name="T105" fmla="*/ 7 h 51"/>
                <a:gd name="T106" fmla="*/ 29 w 76"/>
                <a:gd name="T107" fmla="*/ 8 h 51"/>
                <a:gd name="T108" fmla="*/ 25 w 76"/>
                <a:gd name="T109" fmla="*/ 10 h 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
                <a:gd name="T166" fmla="*/ 0 h 51"/>
                <a:gd name="T167" fmla="*/ 76 w 76"/>
                <a:gd name="T168" fmla="*/ 51 h 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 h="51">
                  <a:moveTo>
                    <a:pt x="25" y="10"/>
                  </a:moveTo>
                  <a:lnTo>
                    <a:pt x="22" y="12"/>
                  </a:lnTo>
                  <a:lnTo>
                    <a:pt x="21" y="16"/>
                  </a:lnTo>
                  <a:lnTo>
                    <a:pt x="20" y="19"/>
                  </a:lnTo>
                  <a:lnTo>
                    <a:pt x="19" y="21"/>
                  </a:lnTo>
                  <a:lnTo>
                    <a:pt x="18" y="25"/>
                  </a:lnTo>
                  <a:lnTo>
                    <a:pt x="16" y="27"/>
                  </a:lnTo>
                  <a:lnTo>
                    <a:pt x="13" y="29"/>
                  </a:lnTo>
                  <a:lnTo>
                    <a:pt x="10" y="29"/>
                  </a:lnTo>
                  <a:lnTo>
                    <a:pt x="8" y="31"/>
                  </a:lnTo>
                  <a:lnTo>
                    <a:pt x="7" y="35"/>
                  </a:lnTo>
                  <a:lnTo>
                    <a:pt x="5" y="37"/>
                  </a:lnTo>
                  <a:lnTo>
                    <a:pt x="3" y="39"/>
                  </a:lnTo>
                  <a:lnTo>
                    <a:pt x="2" y="41"/>
                  </a:lnTo>
                  <a:lnTo>
                    <a:pt x="1" y="44"/>
                  </a:lnTo>
                  <a:lnTo>
                    <a:pt x="1" y="47"/>
                  </a:lnTo>
                  <a:lnTo>
                    <a:pt x="0" y="50"/>
                  </a:lnTo>
                  <a:lnTo>
                    <a:pt x="7" y="50"/>
                  </a:lnTo>
                  <a:lnTo>
                    <a:pt x="13" y="51"/>
                  </a:lnTo>
                  <a:lnTo>
                    <a:pt x="21" y="51"/>
                  </a:lnTo>
                  <a:lnTo>
                    <a:pt x="29" y="51"/>
                  </a:lnTo>
                  <a:lnTo>
                    <a:pt x="38" y="51"/>
                  </a:lnTo>
                  <a:lnTo>
                    <a:pt x="46" y="50"/>
                  </a:lnTo>
                  <a:lnTo>
                    <a:pt x="53" y="49"/>
                  </a:lnTo>
                  <a:lnTo>
                    <a:pt x="58" y="48"/>
                  </a:lnTo>
                  <a:lnTo>
                    <a:pt x="59" y="46"/>
                  </a:lnTo>
                  <a:lnTo>
                    <a:pt x="59" y="44"/>
                  </a:lnTo>
                  <a:lnTo>
                    <a:pt x="60" y="40"/>
                  </a:lnTo>
                  <a:lnTo>
                    <a:pt x="60" y="35"/>
                  </a:lnTo>
                  <a:lnTo>
                    <a:pt x="61" y="30"/>
                  </a:lnTo>
                  <a:lnTo>
                    <a:pt x="61" y="25"/>
                  </a:lnTo>
                  <a:lnTo>
                    <a:pt x="61" y="21"/>
                  </a:lnTo>
                  <a:lnTo>
                    <a:pt x="63" y="17"/>
                  </a:lnTo>
                  <a:lnTo>
                    <a:pt x="63" y="16"/>
                  </a:lnTo>
                  <a:lnTo>
                    <a:pt x="64" y="15"/>
                  </a:lnTo>
                  <a:lnTo>
                    <a:pt x="66" y="13"/>
                  </a:lnTo>
                  <a:lnTo>
                    <a:pt x="68" y="12"/>
                  </a:lnTo>
                  <a:lnTo>
                    <a:pt x="69" y="10"/>
                  </a:lnTo>
                  <a:lnTo>
                    <a:pt x="72" y="8"/>
                  </a:lnTo>
                  <a:lnTo>
                    <a:pt x="74" y="6"/>
                  </a:lnTo>
                  <a:lnTo>
                    <a:pt x="75" y="4"/>
                  </a:lnTo>
                  <a:lnTo>
                    <a:pt x="76" y="3"/>
                  </a:lnTo>
                  <a:lnTo>
                    <a:pt x="76" y="1"/>
                  </a:lnTo>
                  <a:lnTo>
                    <a:pt x="76" y="0"/>
                  </a:lnTo>
                  <a:lnTo>
                    <a:pt x="72" y="0"/>
                  </a:lnTo>
                  <a:lnTo>
                    <a:pt x="66" y="0"/>
                  </a:lnTo>
                  <a:lnTo>
                    <a:pt x="59" y="0"/>
                  </a:lnTo>
                  <a:lnTo>
                    <a:pt x="53" y="1"/>
                  </a:lnTo>
                  <a:lnTo>
                    <a:pt x="46" y="2"/>
                  </a:lnTo>
                  <a:lnTo>
                    <a:pt x="40" y="3"/>
                  </a:lnTo>
                  <a:lnTo>
                    <a:pt x="36" y="4"/>
                  </a:lnTo>
                  <a:lnTo>
                    <a:pt x="32" y="6"/>
                  </a:lnTo>
                  <a:lnTo>
                    <a:pt x="31" y="7"/>
                  </a:lnTo>
                  <a:lnTo>
                    <a:pt x="29" y="8"/>
                  </a:lnTo>
                  <a:lnTo>
                    <a:pt x="25" y="10"/>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4" name="Freeform 85"/>
            <p:cNvSpPr>
              <a:spLocks/>
            </p:cNvSpPr>
            <p:nvPr/>
          </p:nvSpPr>
          <p:spPr bwMode="auto">
            <a:xfrm>
              <a:off x="1679" y="2649"/>
              <a:ext cx="76" cy="51"/>
            </a:xfrm>
            <a:custGeom>
              <a:avLst/>
              <a:gdLst>
                <a:gd name="T0" fmla="*/ 25 w 76"/>
                <a:gd name="T1" fmla="*/ 10 h 51"/>
                <a:gd name="T2" fmla="*/ 22 w 76"/>
                <a:gd name="T3" fmla="*/ 12 h 51"/>
                <a:gd name="T4" fmla="*/ 21 w 76"/>
                <a:gd name="T5" fmla="*/ 16 h 51"/>
                <a:gd name="T6" fmla="*/ 20 w 76"/>
                <a:gd name="T7" fmla="*/ 19 h 51"/>
                <a:gd name="T8" fmla="*/ 19 w 76"/>
                <a:gd name="T9" fmla="*/ 21 h 51"/>
                <a:gd name="T10" fmla="*/ 18 w 76"/>
                <a:gd name="T11" fmla="*/ 25 h 51"/>
                <a:gd name="T12" fmla="*/ 16 w 76"/>
                <a:gd name="T13" fmla="*/ 27 h 51"/>
                <a:gd name="T14" fmla="*/ 13 w 76"/>
                <a:gd name="T15" fmla="*/ 29 h 51"/>
                <a:gd name="T16" fmla="*/ 10 w 76"/>
                <a:gd name="T17" fmla="*/ 29 h 51"/>
                <a:gd name="T18" fmla="*/ 8 w 76"/>
                <a:gd name="T19" fmla="*/ 31 h 51"/>
                <a:gd name="T20" fmla="*/ 7 w 76"/>
                <a:gd name="T21" fmla="*/ 35 h 51"/>
                <a:gd name="T22" fmla="*/ 5 w 76"/>
                <a:gd name="T23" fmla="*/ 37 h 51"/>
                <a:gd name="T24" fmla="*/ 3 w 76"/>
                <a:gd name="T25" fmla="*/ 39 h 51"/>
                <a:gd name="T26" fmla="*/ 2 w 76"/>
                <a:gd name="T27" fmla="*/ 41 h 51"/>
                <a:gd name="T28" fmla="*/ 1 w 76"/>
                <a:gd name="T29" fmla="*/ 44 h 51"/>
                <a:gd name="T30" fmla="*/ 1 w 76"/>
                <a:gd name="T31" fmla="*/ 47 h 51"/>
                <a:gd name="T32" fmla="*/ 0 w 76"/>
                <a:gd name="T33" fmla="*/ 50 h 51"/>
                <a:gd name="T34" fmla="*/ 7 w 76"/>
                <a:gd name="T35" fmla="*/ 50 h 51"/>
                <a:gd name="T36" fmla="*/ 13 w 76"/>
                <a:gd name="T37" fmla="*/ 51 h 51"/>
                <a:gd name="T38" fmla="*/ 21 w 76"/>
                <a:gd name="T39" fmla="*/ 51 h 51"/>
                <a:gd name="T40" fmla="*/ 29 w 76"/>
                <a:gd name="T41" fmla="*/ 51 h 51"/>
                <a:gd name="T42" fmla="*/ 38 w 76"/>
                <a:gd name="T43" fmla="*/ 51 h 51"/>
                <a:gd name="T44" fmla="*/ 46 w 76"/>
                <a:gd name="T45" fmla="*/ 50 h 51"/>
                <a:gd name="T46" fmla="*/ 53 w 76"/>
                <a:gd name="T47" fmla="*/ 49 h 51"/>
                <a:gd name="T48" fmla="*/ 58 w 76"/>
                <a:gd name="T49" fmla="*/ 48 h 51"/>
                <a:gd name="T50" fmla="*/ 59 w 76"/>
                <a:gd name="T51" fmla="*/ 46 h 51"/>
                <a:gd name="T52" fmla="*/ 59 w 76"/>
                <a:gd name="T53" fmla="*/ 44 h 51"/>
                <a:gd name="T54" fmla="*/ 60 w 76"/>
                <a:gd name="T55" fmla="*/ 40 h 51"/>
                <a:gd name="T56" fmla="*/ 60 w 76"/>
                <a:gd name="T57" fmla="*/ 35 h 51"/>
                <a:gd name="T58" fmla="*/ 61 w 76"/>
                <a:gd name="T59" fmla="*/ 30 h 51"/>
                <a:gd name="T60" fmla="*/ 61 w 76"/>
                <a:gd name="T61" fmla="*/ 25 h 51"/>
                <a:gd name="T62" fmla="*/ 61 w 76"/>
                <a:gd name="T63" fmla="*/ 21 h 51"/>
                <a:gd name="T64" fmla="*/ 63 w 76"/>
                <a:gd name="T65" fmla="*/ 17 h 51"/>
                <a:gd name="T66" fmla="*/ 63 w 76"/>
                <a:gd name="T67" fmla="*/ 16 h 51"/>
                <a:gd name="T68" fmla="*/ 64 w 76"/>
                <a:gd name="T69" fmla="*/ 15 h 51"/>
                <a:gd name="T70" fmla="*/ 66 w 76"/>
                <a:gd name="T71" fmla="*/ 13 h 51"/>
                <a:gd name="T72" fmla="*/ 68 w 76"/>
                <a:gd name="T73" fmla="*/ 12 h 51"/>
                <a:gd name="T74" fmla="*/ 69 w 76"/>
                <a:gd name="T75" fmla="*/ 10 h 51"/>
                <a:gd name="T76" fmla="*/ 72 w 76"/>
                <a:gd name="T77" fmla="*/ 8 h 51"/>
                <a:gd name="T78" fmla="*/ 74 w 76"/>
                <a:gd name="T79" fmla="*/ 6 h 51"/>
                <a:gd name="T80" fmla="*/ 75 w 76"/>
                <a:gd name="T81" fmla="*/ 4 h 51"/>
                <a:gd name="T82" fmla="*/ 76 w 76"/>
                <a:gd name="T83" fmla="*/ 3 h 51"/>
                <a:gd name="T84" fmla="*/ 76 w 76"/>
                <a:gd name="T85" fmla="*/ 1 h 51"/>
                <a:gd name="T86" fmla="*/ 76 w 76"/>
                <a:gd name="T87" fmla="*/ 0 h 51"/>
                <a:gd name="T88" fmla="*/ 72 w 76"/>
                <a:gd name="T89" fmla="*/ 0 h 51"/>
                <a:gd name="T90" fmla="*/ 66 w 76"/>
                <a:gd name="T91" fmla="*/ 0 h 51"/>
                <a:gd name="T92" fmla="*/ 59 w 76"/>
                <a:gd name="T93" fmla="*/ 0 h 51"/>
                <a:gd name="T94" fmla="*/ 53 w 76"/>
                <a:gd name="T95" fmla="*/ 1 h 51"/>
                <a:gd name="T96" fmla="*/ 46 w 76"/>
                <a:gd name="T97" fmla="*/ 2 h 51"/>
                <a:gd name="T98" fmla="*/ 40 w 76"/>
                <a:gd name="T99" fmla="*/ 3 h 51"/>
                <a:gd name="T100" fmla="*/ 36 w 76"/>
                <a:gd name="T101" fmla="*/ 4 h 51"/>
                <a:gd name="T102" fmla="*/ 32 w 76"/>
                <a:gd name="T103" fmla="*/ 6 h 51"/>
                <a:gd name="T104" fmla="*/ 31 w 76"/>
                <a:gd name="T105" fmla="*/ 7 h 51"/>
                <a:gd name="T106" fmla="*/ 29 w 76"/>
                <a:gd name="T107" fmla="*/ 8 h 51"/>
                <a:gd name="T108" fmla="*/ 25 w 76"/>
                <a:gd name="T109" fmla="*/ 10 h 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
                <a:gd name="T166" fmla="*/ 0 h 51"/>
                <a:gd name="T167" fmla="*/ 76 w 76"/>
                <a:gd name="T168" fmla="*/ 51 h 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 h="51">
                  <a:moveTo>
                    <a:pt x="25" y="10"/>
                  </a:moveTo>
                  <a:lnTo>
                    <a:pt x="22" y="12"/>
                  </a:lnTo>
                  <a:lnTo>
                    <a:pt x="21" y="16"/>
                  </a:lnTo>
                  <a:lnTo>
                    <a:pt x="20" y="19"/>
                  </a:lnTo>
                  <a:lnTo>
                    <a:pt x="19" y="21"/>
                  </a:lnTo>
                  <a:lnTo>
                    <a:pt x="18" y="25"/>
                  </a:lnTo>
                  <a:lnTo>
                    <a:pt x="16" y="27"/>
                  </a:lnTo>
                  <a:lnTo>
                    <a:pt x="13" y="29"/>
                  </a:lnTo>
                  <a:lnTo>
                    <a:pt x="10" y="29"/>
                  </a:lnTo>
                  <a:lnTo>
                    <a:pt x="8" y="31"/>
                  </a:lnTo>
                  <a:lnTo>
                    <a:pt x="7" y="35"/>
                  </a:lnTo>
                  <a:lnTo>
                    <a:pt x="5" y="37"/>
                  </a:lnTo>
                  <a:lnTo>
                    <a:pt x="3" y="39"/>
                  </a:lnTo>
                  <a:lnTo>
                    <a:pt x="2" y="41"/>
                  </a:lnTo>
                  <a:lnTo>
                    <a:pt x="1" y="44"/>
                  </a:lnTo>
                  <a:lnTo>
                    <a:pt x="1" y="47"/>
                  </a:lnTo>
                  <a:lnTo>
                    <a:pt x="0" y="50"/>
                  </a:lnTo>
                  <a:lnTo>
                    <a:pt x="7" y="50"/>
                  </a:lnTo>
                  <a:lnTo>
                    <a:pt x="13" y="51"/>
                  </a:lnTo>
                  <a:lnTo>
                    <a:pt x="21" y="51"/>
                  </a:lnTo>
                  <a:lnTo>
                    <a:pt x="29" y="51"/>
                  </a:lnTo>
                  <a:lnTo>
                    <a:pt x="38" y="51"/>
                  </a:lnTo>
                  <a:lnTo>
                    <a:pt x="46" y="50"/>
                  </a:lnTo>
                  <a:lnTo>
                    <a:pt x="53" y="49"/>
                  </a:lnTo>
                  <a:lnTo>
                    <a:pt x="58" y="48"/>
                  </a:lnTo>
                  <a:lnTo>
                    <a:pt x="59" y="46"/>
                  </a:lnTo>
                  <a:lnTo>
                    <a:pt x="59" y="44"/>
                  </a:lnTo>
                  <a:lnTo>
                    <a:pt x="60" y="40"/>
                  </a:lnTo>
                  <a:lnTo>
                    <a:pt x="60" y="35"/>
                  </a:lnTo>
                  <a:lnTo>
                    <a:pt x="61" y="30"/>
                  </a:lnTo>
                  <a:lnTo>
                    <a:pt x="61" y="25"/>
                  </a:lnTo>
                  <a:lnTo>
                    <a:pt x="61" y="21"/>
                  </a:lnTo>
                  <a:lnTo>
                    <a:pt x="63" y="17"/>
                  </a:lnTo>
                  <a:lnTo>
                    <a:pt x="63" y="16"/>
                  </a:lnTo>
                  <a:lnTo>
                    <a:pt x="64" y="15"/>
                  </a:lnTo>
                  <a:lnTo>
                    <a:pt x="66" y="13"/>
                  </a:lnTo>
                  <a:lnTo>
                    <a:pt x="68" y="12"/>
                  </a:lnTo>
                  <a:lnTo>
                    <a:pt x="69" y="10"/>
                  </a:lnTo>
                  <a:lnTo>
                    <a:pt x="72" y="8"/>
                  </a:lnTo>
                  <a:lnTo>
                    <a:pt x="74" y="6"/>
                  </a:lnTo>
                  <a:lnTo>
                    <a:pt x="75" y="4"/>
                  </a:lnTo>
                  <a:lnTo>
                    <a:pt x="76" y="3"/>
                  </a:lnTo>
                  <a:lnTo>
                    <a:pt x="76" y="1"/>
                  </a:lnTo>
                  <a:lnTo>
                    <a:pt x="76" y="0"/>
                  </a:lnTo>
                  <a:lnTo>
                    <a:pt x="72" y="0"/>
                  </a:lnTo>
                  <a:lnTo>
                    <a:pt x="66" y="0"/>
                  </a:lnTo>
                  <a:lnTo>
                    <a:pt x="59" y="0"/>
                  </a:lnTo>
                  <a:lnTo>
                    <a:pt x="53" y="1"/>
                  </a:lnTo>
                  <a:lnTo>
                    <a:pt x="46" y="2"/>
                  </a:lnTo>
                  <a:lnTo>
                    <a:pt x="40" y="3"/>
                  </a:lnTo>
                  <a:lnTo>
                    <a:pt x="36" y="4"/>
                  </a:lnTo>
                  <a:lnTo>
                    <a:pt x="32" y="6"/>
                  </a:lnTo>
                  <a:lnTo>
                    <a:pt x="31" y="7"/>
                  </a:lnTo>
                  <a:lnTo>
                    <a:pt x="29" y="8"/>
                  </a:lnTo>
                  <a:lnTo>
                    <a:pt x="25" y="1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5" name="Rectangle 86"/>
            <p:cNvSpPr>
              <a:spLocks noChangeArrowheads="1"/>
            </p:cNvSpPr>
            <p:nvPr/>
          </p:nvSpPr>
          <p:spPr bwMode="auto">
            <a:xfrm>
              <a:off x="1541" y="2585"/>
              <a:ext cx="53"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6" name="Rectangle 87"/>
            <p:cNvSpPr>
              <a:spLocks noChangeArrowheads="1"/>
            </p:cNvSpPr>
            <p:nvPr/>
          </p:nvSpPr>
          <p:spPr bwMode="auto">
            <a:xfrm>
              <a:off x="1541" y="2639"/>
              <a:ext cx="53"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7" name="Rectangle 88"/>
            <p:cNvSpPr>
              <a:spLocks noChangeArrowheads="1"/>
            </p:cNvSpPr>
            <p:nvPr/>
          </p:nvSpPr>
          <p:spPr bwMode="auto">
            <a:xfrm>
              <a:off x="1541" y="2693"/>
              <a:ext cx="53"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8" name="Rectangle 89"/>
            <p:cNvSpPr>
              <a:spLocks noChangeArrowheads="1"/>
            </p:cNvSpPr>
            <p:nvPr/>
          </p:nvSpPr>
          <p:spPr bwMode="auto">
            <a:xfrm>
              <a:off x="1541" y="2746"/>
              <a:ext cx="53"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99" name="Rectangle 90"/>
            <p:cNvSpPr>
              <a:spLocks noChangeArrowheads="1"/>
            </p:cNvSpPr>
            <p:nvPr/>
          </p:nvSpPr>
          <p:spPr bwMode="auto">
            <a:xfrm>
              <a:off x="1541" y="2800"/>
              <a:ext cx="53"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0" name="Rectangle 91"/>
            <p:cNvSpPr>
              <a:spLocks noChangeArrowheads="1"/>
            </p:cNvSpPr>
            <p:nvPr/>
          </p:nvSpPr>
          <p:spPr bwMode="auto">
            <a:xfrm>
              <a:off x="1594" y="2585"/>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1" name="Rectangle 92"/>
            <p:cNvSpPr>
              <a:spLocks noChangeArrowheads="1"/>
            </p:cNvSpPr>
            <p:nvPr/>
          </p:nvSpPr>
          <p:spPr bwMode="auto">
            <a:xfrm>
              <a:off x="1594" y="2639"/>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2" name="Rectangle 93"/>
            <p:cNvSpPr>
              <a:spLocks noChangeArrowheads="1"/>
            </p:cNvSpPr>
            <p:nvPr/>
          </p:nvSpPr>
          <p:spPr bwMode="auto">
            <a:xfrm>
              <a:off x="1594" y="2693"/>
              <a:ext cx="54"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3" name="Rectangle 94"/>
            <p:cNvSpPr>
              <a:spLocks noChangeArrowheads="1"/>
            </p:cNvSpPr>
            <p:nvPr/>
          </p:nvSpPr>
          <p:spPr bwMode="auto">
            <a:xfrm>
              <a:off x="1594" y="2746"/>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4" name="Rectangle 95"/>
            <p:cNvSpPr>
              <a:spLocks noChangeArrowheads="1"/>
            </p:cNvSpPr>
            <p:nvPr/>
          </p:nvSpPr>
          <p:spPr bwMode="auto">
            <a:xfrm>
              <a:off x="1594" y="2800"/>
              <a:ext cx="54"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5" name="Rectangle 96"/>
            <p:cNvSpPr>
              <a:spLocks noChangeArrowheads="1"/>
            </p:cNvSpPr>
            <p:nvPr/>
          </p:nvSpPr>
          <p:spPr bwMode="auto">
            <a:xfrm>
              <a:off x="1648" y="2585"/>
              <a:ext cx="53"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6" name="Rectangle 97"/>
            <p:cNvSpPr>
              <a:spLocks noChangeArrowheads="1"/>
            </p:cNvSpPr>
            <p:nvPr/>
          </p:nvSpPr>
          <p:spPr bwMode="auto">
            <a:xfrm>
              <a:off x="1648" y="2639"/>
              <a:ext cx="53"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7" name="Rectangle 98"/>
            <p:cNvSpPr>
              <a:spLocks noChangeArrowheads="1"/>
            </p:cNvSpPr>
            <p:nvPr/>
          </p:nvSpPr>
          <p:spPr bwMode="auto">
            <a:xfrm>
              <a:off x="1648" y="2693"/>
              <a:ext cx="53"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8" name="Rectangle 99"/>
            <p:cNvSpPr>
              <a:spLocks noChangeArrowheads="1"/>
            </p:cNvSpPr>
            <p:nvPr/>
          </p:nvSpPr>
          <p:spPr bwMode="auto">
            <a:xfrm>
              <a:off x="1648" y="2746"/>
              <a:ext cx="53"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09" name="Rectangle 100"/>
            <p:cNvSpPr>
              <a:spLocks noChangeArrowheads="1"/>
            </p:cNvSpPr>
            <p:nvPr/>
          </p:nvSpPr>
          <p:spPr bwMode="auto">
            <a:xfrm>
              <a:off x="1648" y="2800"/>
              <a:ext cx="53"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0" name="Rectangle 101"/>
            <p:cNvSpPr>
              <a:spLocks noChangeArrowheads="1"/>
            </p:cNvSpPr>
            <p:nvPr/>
          </p:nvSpPr>
          <p:spPr bwMode="auto">
            <a:xfrm>
              <a:off x="1701" y="2585"/>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1" name="Rectangle 102"/>
            <p:cNvSpPr>
              <a:spLocks noChangeArrowheads="1"/>
            </p:cNvSpPr>
            <p:nvPr/>
          </p:nvSpPr>
          <p:spPr bwMode="auto">
            <a:xfrm>
              <a:off x="1701" y="2639"/>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2" name="Rectangle 103"/>
            <p:cNvSpPr>
              <a:spLocks noChangeArrowheads="1"/>
            </p:cNvSpPr>
            <p:nvPr/>
          </p:nvSpPr>
          <p:spPr bwMode="auto">
            <a:xfrm>
              <a:off x="1701" y="2693"/>
              <a:ext cx="54"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3" name="Rectangle 104"/>
            <p:cNvSpPr>
              <a:spLocks noChangeArrowheads="1"/>
            </p:cNvSpPr>
            <p:nvPr/>
          </p:nvSpPr>
          <p:spPr bwMode="auto">
            <a:xfrm>
              <a:off x="1701" y="2746"/>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4" name="Rectangle 105"/>
            <p:cNvSpPr>
              <a:spLocks noChangeArrowheads="1"/>
            </p:cNvSpPr>
            <p:nvPr/>
          </p:nvSpPr>
          <p:spPr bwMode="auto">
            <a:xfrm>
              <a:off x="1701" y="2800"/>
              <a:ext cx="54"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5" name="Rectangle 106"/>
            <p:cNvSpPr>
              <a:spLocks noChangeArrowheads="1"/>
            </p:cNvSpPr>
            <p:nvPr/>
          </p:nvSpPr>
          <p:spPr bwMode="auto">
            <a:xfrm>
              <a:off x="1755" y="2585"/>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6" name="Rectangle 107"/>
            <p:cNvSpPr>
              <a:spLocks noChangeArrowheads="1"/>
            </p:cNvSpPr>
            <p:nvPr/>
          </p:nvSpPr>
          <p:spPr bwMode="auto">
            <a:xfrm>
              <a:off x="1755" y="2639"/>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7" name="Rectangle 108"/>
            <p:cNvSpPr>
              <a:spLocks noChangeArrowheads="1"/>
            </p:cNvSpPr>
            <p:nvPr/>
          </p:nvSpPr>
          <p:spPr bwMode="auto">
            <a:xfrm>
              <a:off x="1755" y="2693"/>
              <a:ext cx="54"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8" name="Rectangle 109"/>
            <p:cNvSpPr>
              <a:spLocks noChangeArrowheads="1"/>
            </p:cNvSpPr>
            <p:nvPr/>
          </p:nvSpPr>
          <p:spPr bwMode="auto">
            <a:xfrm>
              <a:off x="1755" y="2746"/>
              <a:ext cx="54" cy="54"/>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19" name="Rectangle 110"/>
            <p:cNvSpPr>
              <a:spLocks noChangeArrowheads="1"/>
            </p:cNvSpPr>
            <p:nvPr/>
          </p:nvSpPr>
          <p:spPr bwMode="auto">
            <a:xfrm>
              <a:off x="1755" y="2800"/>
              <a:ext cx="54" cy="5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0" name="Line 111"/>
            <p:cNvSpPr>
              <a:spLocks noChangeShapeType="1"/>
            </p:cNvSpPr>
            <p:nvPr/>
          </p:nvSpPr>
          <p:spPr bwMode="auto">
            <a:xfrm flipH="1">
              <a:off x="1629" y="2672"/>
              <a:ext cx="99" cy="9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1" name="Freeform 112"/>
            <p:cNvSpPr>
              <a:spLocks/>
            </p:cNvSpPr>
            <p:nvPr/>
          </p:nvSpPr>
          <p:spPr bwMode="auto">
            <a:xfrm>
              <a:off x="1614" y="2758"/>
              <a:ext cx="25" cy="24"/>
            </a:xfrm>
            <a:custGeom>
              <a:avLst/>
              <a:gdLst>
                <a:gd name="T0" fmla="*/ 0 w 25"/>
                <a:gd name="T1" fmla="*/ 24 h 24"/>
                <a:gd name="T2" fmla="*/ 25 w 25"/>
                <a:gd name="T3" fmla="*/ 18 h 24"/>
                <a:gd name="T4" fmla="*/ 0 w 25"/>
                <a:gd name="T5" fmla="*/ 24 h 24"/>
                <a:gd name="T6" fmla="*/ 7 w 25"/>
                <a:gd name="T7" fmla="*/ 0 h 24"/>
                <a:gd name="T8" fmla="*/ 25 w 25"/>
                <a:gd name="T9" fmla="*/ 18 h 24"/>
                <a:gd name="T10" fmla="*/ 0 w 25"/>
                <a:gd name="T11" fmla="*/ 24 h 24"/>
                <a:gd name="T12" fmla="*/ 0 60000 65536"/>
                <a:gd name="T13" fmla="*/ 0 60000 65536"/>
                <a:gd name="T14" fmla="*/ 0 60000 65536"/>
                <a:gd name="T15" fmla="*/ 0 60000 65536"/>
                <a:gd name="T16" fmla="*/ 0 60000 65536"/>
                <a:gd name="T17" fmla="*/ 0 60000 65536"/>
                <a:gd name="T18" fmla="*/ 0 w 25"/>
                <a:gd name="T19" fmla="*/ 0 h 24"/>
                <a:gd name="T20" fmla="*/ 25 w 2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5" h="24">
                  <a:moveTo>
                    <a:pt x="0" y="24"/>
                  </a:moveTo>
                  <a:lnTo>
                    <a:pt x="25" y="18"/>
                  </a:lnTo>
                  <a:lnTo>
                    <a:pt x="0" y="24"/>
                  </a:lnTo>
                  <a:lnTo>
                    <a:pt x="7" y="0"/>
                  </a:lnTo>
                  <a:lnTo>
                    <a:pt x="25" y="18"/>
                  </a:lnTo>
                  <a:lnTo>
                    <a:pt x="0"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2" name="Freeform 113"/>
            <p:cNvSpPr>
              <a:spLocks/>
            </p:cNvSpPr>
            <p:nvPr/>
          </p:nvSpPr>
          <p:spPr bwMode="auto">
            <a:xfrm>
              <a:off x="1730" y="2762"/>
              <a:ext cx="75" cy="74"/>
            </a:xfrm>
            <a:custGeom>
              <a:avLst/>
              <a:gdLst>
                <a:gd name="T0" fmla="*/ 37 w 75"/>
                <a:gd name="T1" fmla="*/ 37 h 74"/>
                <a:gd name="T2" fmla="*/ 71 w 75"/>
                <a:gd name="T3" fmla="*/ 20 h 74"/>
                <a:gd name="T4" fmla="*/ 72 w 75"/>
                <a:gd name="T5" fmla="*/ 22 h 74"/>
                <a:gd name="T6" fmla="*/ 73 w 75"/>
                <a:gd name="T7" fmla="*/ 24 h 74"/>
                <a:gd name="T8" fmla="*/ 73 w 75"/>
                <a:gd name="T9" fmla="*/ 25 h 74"/>
                <a:gd name="T10" fmla="*/ 74 w 75"/>
                <a:gd name="T11" fmla="*/ 28 h 74"/>
                <a:gd name="T12" fmla="*/ 74 w 75"/>
                <a:gd name="T13" fmla="*/ 30 h 74"/>
                <a:gd name="T14" fmla="*/ 75 w 75"/>
                <a:gd name="T15" fmla="*/ 32 h 74"/>
                <a:gd name="T16" fmla="*/ 75 w 75"/>
                <a:gd name="T17" fmla="*/ 34 h 74"/>
                <a:gd name="T18" fmla="*/ 75 w 75"/>
                <a:gd name="T19" fmla="*/ 37 h 74"/>
                <a:gd name="T20" fmla="*/ 74 w 75"/>
                <a:gd name="T21" fmla="*/ 44 h 74"/>
                <a:gd name="T22" fmla="*/ 72 w 75"/>
                <a:gd name="T23" fmla="*/ 51 h 74"/>
                <a:gd name="T24" fmla="*/ 69 w 75"/>
                <a:gd name="T25" fmla="*/ 58 h 74"/>
                <a:gd name="T26" fmla="*/ 64 w 75"/>
                <a:gd name="T27" fmla="*/ 63 h 74"/>
                <a:gd name="T28" fmla="*/ 59 w 75"/>
                <a:gd name="T29" fmla="*/ 68 h 74"/>
                <a:gd name="T30" fmla="*/ 52 w 75"/>
                <a:gd name="T31" fmla="*/ 71 h 74"/>
                <a:gd name="T32" fmla="*/ 45 w 75"/>
                <a:gd name="T33" fmla="*/ 74 h 74"/>
                <a:gd name="T34" fmla="*/ 37 w 75"/>
                <a:gd name="T35" fmla="*/ 74 h 74"/>
                <a:gd name="T36" fmla="*/ 31 w 75"/>
                <a:gd name="T37" fmla="*/ 74 h 74"/>
                <a:gd name="T38" fmla="*/ 23 w 75"/>
                <a:gd name="T39" fmla="*/ 71 h 74"/>
                <a:gd name="T40" fmla="*/ 17 w 75"/>
                <a:gd name="T41" fmla="*/ 68 h 74"/>
                <a:gd name="T42" fmla="*/ 12 w 75"/>
                <a:gd name="T43" fmla="*/ 63 h 74"/>
                <a:gd name="T44" fmla="*/ 7 w 75"/>
                <a:gd name="T45" fmla="*/ 58 h 74"/>
                <a:gd name="T46" fmla="*/ 4 w 75"/>
                <a:gd name="T47" fmla="*/ 51 h 74"/>
                <a:gd name="T48" fmla="*/ 2 w 75"/>
                <a:gd name="T49" fmla="*/ 44 h 74"/>
                <a:gd name="T50" fmla="*/ 0 w 75"/>
                <a:gd name="T51" fmla="*/ 37 h 74"/>
                <a:gd name="T52" fmla="*/ 2 w 75"/>
                <a:gd name="T53" fmla="*/ 29 h 74"/>
                <a:gd name="T54" fmla="*/ 4 w 75"/>
                <a:gd name="T55" fmla="*/ 22 h 74"/>
                <a:gd name="T56" fmla="*/ 7 w 75"/>
                <a:gd name="T57" fmla="*/ 15 h 74"/>
                <a:gd name="T58" fmla="*/ 12 w 75"/>
                <a:gd name="T59" fmla="*/ 10 h 74"/>
                <a:gd name="T60" fmla="*/ 17 w 75"/>
                <a:gd name="T61" fmla="*/ 5 h 74"/>
                <a:gd name="T62" fmla="*/ 23 w 75"/>
                <a:gd name="T63" fmla="*/ 2 h 74"/>
                <a:gd name="T64" fmla="*/ 31 w 75"/>
                <a:gd name="T65" fmla="*/ 0 h 74"/>
                <a:gd name="T66" fmla="*/ 37 w 75"/>
                <a:gd name="T67" fmla="*/ 0 h 74"/>
                <a:gd name="T68" fmla="*/ 37 w 75"/>
                <a:gd name="T69" fmla="*/ 3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
                <a:gd name="T106" fmla="*/ 0 h 74"/>
                <a:gd name="T107" fmla="*/ 75 w 75"/>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 h="74">
                  <a:moveTo>
                    <a:pt x="37" y="37"/>
                  </a:moveTo>
                  <a:lnTo>
                    <a:pt x="71" y="20"/>
                  </a:lnTo>
                  <a:lnTo>
                    <a:pt x="72" y="22"/>
                  </a:lnTo>
                  <a:lnTo>
                    <a:pt x="73" y="24"/>
                  </a:lnTo>
                  <a:lnTo>
                    <a:pt x="73" y="25"/>
                  </a:lnTo>
                  <a:lnTo>
                    <a:pt x="74" y="28"/>
                  </a:lnTo>
                  <a:lnTo>
                    <a:pt x="74" y="30"/>
                  </a:lnTo>
                  <a:lnTo>
                    <a:pt x="75" y="32"/>
                  </a:lnTo>
                  <a:lnTo>
                    <a:pt x="75" y="34"/>
                  </a:lnTo>
                  <a:lnTo>
                    <a:pt x="75" y="37"/>
                  </a:lnTo>
                  <a:lnTo>
                    <a:pt x="74" y="44"/>
                  </a:lnTo>
                  <a:lnTo>
                    <a:pt x="72" y="51"/>
                  </a:lnTo>
                  <a:lnTo>
                    <a:pt x="69" y="58"/>
                  </a:lnTo>
                  <a:lnTo>
                    <a:pt x="64" y="63"/>
                  </a:lnTo>
                  <a:lnTo>
                    <a:pt x="59" y="68"/>
                  </a:lnTo>
                  <a:lnTo>
                    <a:pt x="52" y="71"/>
                  </a:lnTo>
                  <a:lnTo>
                    <a:pt x="45" y="74"/>
                  </a:lnTo>
                  <a:lnTo>
                    <a:pt x="37" y="74"/>
                  </a:lnTo>
                  <a:lnTo>
                    <a:pt x="31" y="74"/>
                  </a:lnTo>
                  <a:lnTo>
                    <a:pt x="23" y="71"/>
                  </a:lnTo>
                  <a:lnTo>
                    <a:pt x="17" y="68"/>
                  </a:lnTo>
                  <a:lnTo>
                    <a:pt x="12" y="63"/>
                  </a:lnTo>
                  <a:lnTo>
                    <a:pt x="7" y="58"/>
                  </a:lnTo>
                  <a:lnTo>
                    <a:pt x="4" y="51"/>
                  </a:lnTo>
                  <a:lnTo>
                    <a:pt x="2" y="44"/>
                  </a:lnTo>
                  <a:lnTo>
                    <a:pt x="0" y="37"/>
                  </a:lnTo>
                  <a:lnTo>
                    <a:pt x="2" y="29"/>
                  </a:lnTo>
                  <a:lnTo>
                    <a:pt x="4" y="22"/>
                  </a:lnTo>
                  <a:lnTo>
                    <a:pt x="7" y="15"/>
                  </a:lnTo>
                  <a:lnTo>
                    <a:pt x="12" y="10"/>
                  </a:lnTo>
                  <a:lnTo>
                    <a:pt x="17" y="5"/>
                  </a:lnTo>
                  <a:lnTo>
                    <a:pt x="23" y="2"/>
                  </a:lnTo>
                  <a:lnTo>
                    <a:pt x="31" y="0"/>
                  </a:lnTo>
                  <a:lnTo>
                    <a:pt x="37" y="0"/>
                  </a:lnTo>
                  <a:lnTo>
                    <a:pt x="37" y="37"/>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3" name="Freeform 114"/>
            <p:cNvSpPr>
              <a:spLocks/>
            </p:cNvSpPr>
            <p:nvPr/>
          </p:nvSpPr>
          <p:spPr bwMode="auto">
            <a:xfrm>
              <a:off x="1553" y="2629"/>
              <a:ext cx="75" cy="74"/>
            </a:xfrm>
            <a:custGeom>
              <a:avLst/>
              <a:gdLst>
                <a:gd name="T0" fmla="*/ 38 w 75"/>
                <a:gd name="T1" fmla="*/ 0 h 74"/>
                <a:gd name="T2" fmla="*/ 45 w 75"/>
                <a:gd name="T3" fmla="*/ 0 h 74"/>
                <a:gd name="T4" fmla="*/ 52 w 75"/>
                <a:gd name="T5" fmla="*/ 2 h 74"/>
                <a:gd name="T6" fmla="*/ 58 w 75"/>
                <a:gd name="T7" fmla="*/ 5 h 74"/>
                <a:gd name="T8" fmla="*/ 64 w 75"/>
                <a:gd name="T9" fmla="*/ 10 h 74"/>
                <a:gd name="T10" fmla="*/ 68 w 75"/>
                <a:gd name="T11" fmla="*/ 16 h 74"/>
                <a:gd name="T12" fmla="*/ 71 w 75"/>
                <a:gd name="T13" fmla="*/ 22 h 74"/>
                <a:gd name="T14" fmla="*/ 74 w 75"/>
                <a:gd name="T15" fmla="*/ 29 h 74"/>
                <a:gd name="T16" fmla="*/ 75 w 75"/>
                <a:gd name="T17" fmla="*/ 37 h 74"/>
                <a:gd name="T18" fmla="*/ 74 w 75"/>
                <a:gd name="T19" fmla="*/ 45 h 74"/>
                <a:gd name="T20" fmla="*/ 71 w 75"/>
                <a:gd name="T21" fmla="*/ 51 h 74"/>
                <a:gd name="T22" fmla="*/ 68 w 75"/>
                <a:gd name="T23" fmla="*/ 58 h 74"/>
                <a:gd name="T24" fmla="*/ 64 w 75"/>
                <a:gd name="T25" fmla="*/ 64 h 74"/>
                <a:gd name="T26" fmla="*/ 58 w 75"/>
                <a:gd name="T27" fmla="*/ 68 h 74"/>
                <a:gd name="T28" fmla="*/ 52 w 75"/>
                <a:gd name="T29" fmla="*/ 71 h 74"/>
                <a:gd name="T30" fmla="*/ 45 w 75"/>
                <a:gd name="T31" fmla="*/ 74 h 74"/>
                <a:gd name="T32" fmla="*/ 38 w 75"/>
                <a:gd name="T33" fmla="*/ 74 h 74"/>
                <a:gd name="T34" fmla="*/ 30 w 75"/>
                <a:gd name="T35" fmla="*/ 74 h 74"/>
                <a:gd name="T36" fmla="*/ 23 w 75"/>
                <a:gd name="T37" fmla="*/ 71 h 74"/>
                <a:gd name="T38" fmla="*/ 17 w 75"/>
                <a:gd name="T39" fmla="*/ 68 h 74"/>
                <a:gd name="T40" fmla="*/ 11 w 75"/>
                <a:gd name="T41" fmla="*/ 64 h 74"/>
                <a:gd name="T42" fmla="*/ 7 w 75"/>
                <a:gd name="T43" fmla="*/ 58 h 74"/>
                <a:gd name="T44" fmla="*/ 3 w 75"/>
                <a:gd name="T45" fmla="*/ 51 h 74"/>
                <a:gd name="T46" fmla="*/ 1 w 75"/>
                <a:gd name="T47" fmla="*/ 45 h 74"/>
                <a:gd name="T48" fmla="*/ 0 w 75"/>
                <a:gd name="T49" fmla="*/ 37 h 74"/>
                <a:gd name="T50" fmla="*/ 1 w 75"/>
                <a:gd name="T51" fmla="*/ 29 h 74"/>
                <a:gd name="T52" fmla="*/ 3 w 75"/>
                <a:gd name="T53" fmla="*/ 22 h 74"/>
                <a:gd name="T54" fmla="*/ 7 w 75"/>
                <a:gd name="T55" fmla="*/ 16 h 74"/>
                <a:gd name="T56" fmla="*/ 11 w 75"/>
                <a:gd name="T57" fmla="*/ 10 h 74"/>
                <a:gd name="T58" fmla="*/ 17 w 75"/>
                <a:gd name="T59" fmla="*/ 5 h 74"/>
                <a:gd name="T60" fmla="*/ 23 w 75"/>
                <a:gd name="T61" fmla="*/ 2 h 74"/>
                <a:gd name="T62" fmla="*/ 30 w 75"/>
                <a:gd name="T63" fmla="*/ 0 h 74"/>
                <a:gd name="T64" fmla="*/ 38 w 75"/>
                <a:gd name="T65" fmla="*/ 0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74"/>
                <a:gd name="T101" fmla="*/ 75 w 75"/>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74">
                  <a:moveTo>
                    <a:pt x="38" y="0"/>
                  </a:moveTo>
                  <a:lnTo>
                    <a:pt x="45" y="0"/>
                  </a:lnTo>
                  <a:lnTo>
                    <a:pt x="52" y="2"/>
                  </a:lnTo>
                  <a:lnTo>
                    <a:pt x="58" y="5"/>
                  </a:lnTo>
                  <a:lnTo>
                    <a:pt x="64" y="10"/>
                  </a:lnTo>
                  <a:lnTo>
                    <a:pt x="68" y="16"/>
                  </a:lnTo>
                  <a:lnTo>
                    <a:pt x="71" y="22"/>
                  </a:lnTo>
                  <a:lnTo>
                    <a:pt x="74" y="29"/>
                  </a:lnTo>
                  <a:lnTo>
                    <a:pt x="75" y="37"/>
                  </a:lnTo>
                  <a:lnTo>
                    <a:pt x="74" y="45"/>
                  </a:lnTo>
                  <a:lnTo>
                    <a:pt x="71" y="51"/>
                  </a:lnTo>
                  <a:lnTo>
                    <a:pt x="68" y="58"/>
                  </a:lnTo>
                  <a:lnTo>
                    <a:pt x="64" y="64"/>
                  </a:lnTo>
                  <a:lnTo>
                    <a:pt x="58" y="68"/>
                  </a:lnTo>
                  <a:lnTo>
                    <a:pt x="52" y="71"/>
                  </a:lnTo>
                  <a:lnTo>
                    <a:pt x="45" y="74"/>
                  </a:lnTo>
                  <a:lnTo>
                    <a:pt x="38" y="74"/>
                  </a:lnTo>
                  <a:lnTo>
                    <a:pt x="30" y="74"/>
                  </a:lnTo>
                  <a:lnTo>
                    <a:pt x="23" y="71"/>
                  </a:lnTo>
                  <a:lnTo>
                    <a:pt x="17" y="68"/>
                  </a:lnTo>
                  <a:lnTo>
                    <a:pt x="11" y="64"/>
                  </a:lnTo>
                  <a:lnTo>
                    <a:pt x="7" y="58"/>
                  </a:lnTo>
                  <a:lnTo>
                    <a:pt x="3" y="51"/>
                  </a:lnTo>
                  <a:lnTo>
                    <a:pt x="1" y="45"/>
                  </a:lnTo>
                  <a:lnTo>
                    <a:pt x="0" y="37"/>
                  </a:lnTo>
                  <a:lnTo>
                    <a:pt x="1" y="29"/>
                  </a:lnTo>
                  <a:lnTo>
                    <a:pt x="3" y="22"/>
                  </a:lnTo>
                  <a:lnTo>
                    <a:pt x="7" y="16"/>
                  </a:lnTo>
                  <a:lnTo>
                    <a:pt x="11" y="10"/>
                  </a:lnTo>
                  <a:lnTo>
                    <a:pt x="17" y="5"/>
                  </a:lnTo>
                  <a:lnTo>
                    <a:pt x="23" y="2"/>
                  </a:lnTo>
                  <a:lnTo>
                    <a:pt x="30" y="0"/>
                  </a:lnTo>
                  <a:lnTo>
                    <a:pt x="38"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4" name="Freeform 115"/>
            <p:cNvSpPr>
              <a:spLocks/>
            </p:cNvSpPr>
            <p:nvPr/>
          </p:nvSpPr>
          <p:spPr bwMode="auto">
            <a:xfrm>
              <a:off x="1625" y="2771"/>
              <a:ext cx="75" cy="71"/>
            </a:xfrm>
            <a:custGeom>
              <a:avLst/>
              <a:gdLst>
                <a:gd name="T0" fmla="*/ 37 w 75"/>
                <a:gd name="T1" fmla="*/ 37 h 71"/>
                <a:gd name="T2" fmla="*/ 4 w 75"/>
                <a:gd name="T3" fmla="*/ 53 h 71"/>
                <a:gd name="T4" fmla="*/ 3 w 75"/>
                <a:gd name="T5" fmla="*/ 51 h 71"/>
                <a:gd name="T6" fmla="*/ 3 w 75"/>
                <a:gd name="T7" fmla="*/ 49 h 71"/>
                <a:gd name="T8" fmla="*/ 2 w 75"/>
                <a:gd name="T9" fmla="*/ 48 h 71"/>
                <a:gd name="T10" fmla="*/ 2 w 75"/>
                <a:gd name="T11" fmla="*/ 46 h 71"/>
                <a:gd name="T12" fmla="*/ 0 w 75"/>
                <a:gd name="T13" fmla="*/ 43 h 71"/>
                <a:gd name="T14" fmla="*/ 0 w 75"/>
                <a:gd name="T15" fmla="*/ 41 h 71"/>
                <a:gd name="T16" fmla="*/ 0 w 75"/>
                <a:gd name="T17" fmla="*/ 39 h 71"/>
                <a:gd name="T18" fmla="*/ 0 w 75"/>
                <a:gd name="T19" fmla="*/ 37 h 71"/>
                <a:gd name="T20" fmla="*/ 0 w 75"/>
                <a:gd name="T21" fmla="*/ 30 h 71"/>
                <a:gd name="T22" fmla="*/ 3 w 75"/>
                <a:gd name="T23" fmla="*/ 22 h 71"/>
                <a:gd name="T24" fmla="*/ 6 w 75"/>
                <a:gd name="T25" fmla="*/ 16 h 71"/>
                <a:gd name="T26" fmla="*/ 12 w 75"/>
                <a:gd name="T27" fmla="*/ 11 h 71"/>
                <a:gd name="T28" fmla="*/ 16 w 75"/>
                <a:gd name="T29" fmla="*/ 6 h 71"/>
                <a:gd name="T30" fmla="*/ 23 w 75"/>
                <a:gd name="T31" fmla="*/ 3 h 71"/>
                <a:gd name="T32" fmla="*/ 30 w 75"/>
                <a:gd name="T33" fmla="*/ 1 h 71"/>
                <a:gd name="T34" fmla="*/ 37 w 75"/>
                <a:gd name="T35" fmla="*/ 0 h 71"/>
                <a:gd name="T36" fmla="*/ 45 w 75"/>
                <a:gd name="T37" fmla="*/ 1 h 71"/>
                <a:gd name="T38" fmla="*/ 52 w 75"/>
                <a:gd name="T39" fmla="*/ 3 h 71"/>
                <a:gd name="T40" fmla="*/ 59 w 75"/>
                <a:gd name="T41" fmla="*/ 6 h 71"/>
                <a:gd name="T42" fmla="*/ 64 w 75"/>
                <a:gd name="T43" fmla="*/ 11 h 71"/>
                <a:gd name="T44" fmla="*/ 69 w 75"/>
                <a:gd name="T45" fmla="*/ 16 h 71"/>
                <a:gd name="T46" fmla="*/ 72 w 75"/>
                <a:gd name="T47" fmla="*/ 22 h 71"/>
                <a:gd name="T48" fmla="*/ 74 w 75"/>
                <a:gd name="T49" fmla="*/ 30 h 71"/>
                <a:gd name="T50" fmla="*/ 75 w 75"/>
                <a:gd name="T51" fmla="*/ 37 h 71"/>
                <a:gd name="T52" fmla="*/ 74 w 75"/>
                <a:gd name="T53" fmla="*/ 42 h 71"/>
                <a:gd name="T54" fmla="*/ 73 w 75"/>
                <a:gd name="T55" fmla="*/ 48 h 71"/>
                <a:gd name="T56" fmla="*/ 72 w 75"/>
                <a:gd name="T57" fmla="*/ 52 h 71"/>
                <a:gd name="T58" fmla="*/ 69 w 75"/>
                <a:gd name="T59" fmla="*/ 57 h 71"/>
                <a:gd name="T60" fmla="*/ 65 w 75"/>
                <a:gd name="T61" fmla="*/ 61 h 71"/>
                <a:gd name="T62" fmla="*/ 62 w 75"/>
                <a:gd name="T63" fmla="*/ 66 h 71"/>
                <a:gd name="T64" fmla="*/ 57 w 75"/>
                <a:gd name="T65" fmla="*/ 68 h 71"/>
                <a:gd name="T66" fmla="*/ 53 w 75"/>
                <a:gd name="T67" fmla="*/ 71 h 71"/>
                <a:gd name="T68" fmla="*/ 37 w 75"/>
                <a:gd name="T69" fmla="*/ 37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
                <a:gd name="T106" fmla="*/ 0 h 71"/>
                <a:gd name="T107" fmla="*/ 75 w 75"/>
                <a:gd name="T108" fmla="*/ 71 h 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 h="71">
                  <a:moveTo>
                    <a:pt x="37" y="37"/>
                  </a:moveTo>
                  <a:lnTo>
                    <a:pt x="4" y="53"/>
                  </a:lnTo>
                  <a:lnTo>
                    <a:pt x="3" y="51"/>
                  </a:lnTo>
                  <a:lnTo>
                    <a:pt x="3" y="49"/>
                  </a:lnTo>
                  <a:lnTo>
                    <a:pt x="2" y="48"/>
                  </a:lnTo>
                  <a:lnTo>
                    <a:pt x="2" y="46"/>
                  </a:lnTo>
                  <a:lnTo>
                    <a:pt x="0" y="43"/>
                  </a:lnTo>
                  <a:lnTo>
                    <a:pt x="0" y="41"/>
                  </a:lnTo>
                  <a:lnTo>
                    <a:pt x="0" y="39"/>
                  </a:lnTo>
                  <a:lnTo>
                    <a:pt x="0" y="37"/>
                  </a:lnTo>
                  <a:lnTo>
                    <a:pt x="0" y="30"/>
                  </a:lnTo>
                  <a:lnTo>
                    <a:pt x="3" y="22"/>
                  </a:lnTo>
                  <a:lnTo>
                    <a:pt x="6" y="16"/>
                  </a:lnTo>
                  <a:lnTo>
                    <a:pt x="12" y="11"/>
                  </a:lnTo>
                  <a:lnTo>
                    <a:pt x="16" y="6"/>
                  </a:lnTo>
                  <a:lnTo>
                    <a:pt x="23" y="3"/>
                  </a:lnTo>
                  <a:lnTo>
                    <a:pt x="30" y="1"/>
                  </a:lnTo>
                  <a:lnTo>
                    <a:pt x="37" y="0"/>
                  </a:lnTo>
                  <a:lnTo>
                    <a:pt x="45" y="1"/>
                  </a:lnTo>
                  <a:lnTo>
                    <a:pt x="52" y="3"/>
                  </a:lnTo>
                  <a:lnTo>
                    <a:pt x="59" y="6"/>
                  </a:lnTo>
                  <a:lnTo>
                    <a:pt x="64" y="11"/>
                  </a:lnTo>
                  <a:lnTo>
                    <a:pt x="69" y="16"/>
                  </a:lnTo>
                  <a:lnTo>
                    <a:pt x="72" y="22"/>
                  </a:lnTo>
                  <a:lnTo>
                    <a:pt x="74" y="30"/>
                  </a:lnTo>
                  <a:lnTo>
                    <a:pt x="75" y="37"/>
                  </a:lnTo>
                  <a:lnTo>
                    <a:pt x="74" y="42"/>
                  </a:lnTo>
                  <a:lnTo>
                    <a:pt x="73" y="48"/>
                  </a:lnTo>
                  <a:lnTo>
                    <a:pt x="72" y="52"/>
                  </a:lnTo>
                  <a:lnTo>
                    <a:pt x="69" y="57"/>
                  </a:lnTo>
                  <a:lnTo>
                    <a:pt x="65" y="61"/>
                  </a:lnTo>
                  <a:lnTo>
                    <a:pt x="62" y="66"/>
                  </a:lnTo>
                  <a:lnTo>
                    <a:pt x="57" y="68"/>
                  </a:lnTo>
                  <a:lnTo>
                    <a:pt x="53" y="71"/>
                  </a:lnTo>
                  <a:lnTo>
                    <a:pt x="37" y="37"/>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5" name="Freeform 116"/>
            <p:cNvSpPr>
              <a:spLocks/>
            </p:cNvSpPr>
            <p:nvPr/>
          </p:nvSpPr>
          <p:spPr bwMode="auto">
            <a:xfrm>
              <a:off x="1582" y="2661"/>
              <a:ext cx="47" cy="26"/>
            </a:xfrm>
            <a:custGeom>
              <a:avLst/>
              <a:gdLst>
                <a:gd name="T0" fmla="*/ 47 w 47"/>
                <a:gd name="T1" fmla="*/ 17 h 26"/>
                <a:gd name="T2" fmla="*/ 43 w 47"/>
                <a:gd name="T3" fmla="*/ 26 h 26"/>
                <a:gd name="T4" fmla="*/ 0 w 47"/>
                <a:gd name="T5" fmla="*/ 9 h 26"/>
                <a:gd name="T6" fmla="*/ 3 w 47"/>
                <a:gd name="T7" fmla="*/ 0 h 26"/>
                <a:gd name="T8" fmla="*/ 47 w 47"/>
                <a:gd name="T9" fmla="*/ 17 h 26"/>
                <a:gd name="T10" fmla="*/ 0 60000 65536"/>
                <a:gd name="T11" fmla="*/ 0 60000 65536"/>
                <a:gd name="T12" fmla="*/ 0 60000 65536"/>
                <a:gd name="T13" fmla="*/ 0 60000 65536"/>
                <a:gd name="T14" fmla="*/ 0 60000 65536"/>
                <a:gd name="T15" fmla="*/ 0 w 47"/>
                <a:gd name="T16" fmla="*/ 0 h 26"/>
                <a:gd name="T17" fmla="*/ 47 w 47"/>
                <a:gd name="T18" fmla="*/ 26 h 26"/>
              </a:gdLst>
              <a:ahLst/>
              <a:cxnLst>
                <a:cxn ang="T10">
                  <a:pos x="T0" y="T1"/>
                </a:cxn>
                <a:cxn ang="T11">
                  <a:pos x="T2" y="T3"/>
                </a:cxn>
                <a:cxn ang="T12">
                  <a:pos x="T4" y="T5"/>
                </a:cxn>
                <a:cxn ang="T13">
                  <a:pos x="T6" y="T7"/>
                </a:cxn>
                <a:cxn ang="T14">
                  <a:pos x="T8" y="T9"/>
                </a:cxn>
              </a:cxnLst>
              <a:rect l="T15" t="T16" r="T17" b="T18"/>
              <a:pathLst>
                <a:path w="47" h="26">
                  <a:moveTo>
                    <a:pt x="47" y="17"/>
                  </a:moveTo>
                  <a:lnTo>
                    <a:pt x="43" y="26"/>
                  </a:lnTo>
                  <a:lnTo>
                    <a:pt x="0" y="9"/>
                  </a:lnTo>
                  <a:lnTo>
                    <a:pt x="3" y="0"/>
                  </a:lnTo>
                  <a:lnTo>
                    <a:pt x="47"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6" name="Freeform 117"/>
            <p:cNvSpPr>
              <a:spLocks/>
            </p:cNvSpPr>
            <p:nvPr/>
          </p:nvSpPr>
          <p:spPr bwMode="auto">
            <a:xfrm>
              <a:off x="1651" y="2688"/>
              <a:ext cx="47" cy="26"/>
            </a:xfrm>
            <a:custGeom>
              <a:avLst/>
              <a:gdLst>
                <a:gd name="T0" fmla="*/ 47 w 47"/>
                <a:gd name="T1" fmla="*/ 17 h 26"/>
                <a:gd name="T2" fmla="*/ 44 w 47"/>
                <a:gd name="T3" fmla="*/ 26 h 26"/>
                <a:gd name="T4" fmla="*/ 0 w 47"/>
                <a:gd name="T5" fmla="*/ 9 h 26"/>
                <a:gd name="T6" fmla="*/ 4 w 47"/>
                <a:gd name="T7" fmla="*/ 0 h 26"/>
                <a:gd name="T8" fmla="*/ 47 w 47"/>
                <a:gd name="T9" fmla="*/ 17 h 26"/>
                <a:gd name="T10" fmla="*/ 0 60000 65536"/>
                <a:gd name="T11" fmla="*/ 0 60000 65536"/>
                <a:gd name="T12" fmla="*/ 0 60000 65536"/>
                <a:gd name="T13" fmla="*/ 0 60000 65536"/>
                <a:gd name="T14" fmla="*/ 0 60000 65536"/>
                <a:gd name="T15" fmla="*/ 0 w 47"/>
                <a:gd name="T16" fmla="*/ 0 h 26"/>
                <a:gd name="T17" fmla="*/ 47 w 47"/>
                <a:gd name="T18" fmla="*/ 26 h 26"/>
              </a:gdLst>
              <a:ahLst/>
              <a:cxnLst>
                <a:cxn ang="T10">
                  <a:pos x="T0" y="T1"/>
                </a:cxn>
                <a:cxn ang="T11">
                  <a:pos x="T2" y="T3"/>
                </a:cxn>
                <a:cxn ang="T12">
                  <a:pos x="T4" y="T5"/>
                </a:cxn>
                <a:cxn ang="T13">
                  <a:pos x="T6" y="T7"/>
                </a:cxn>
                <a:cxn ang="T14">
                  <a:pos x="T8" y="T9"/>
                </a:cxn>
              </a:cxnLst>
              <a:rect l="T15" t="T16" r="T17" b="T18"/>
              <a:pathLst>
                <a:path w="47" h="26">
                  <a:moveTo>
                    <a:pt x="47" y="17"/>
                  </a:moveTo>
                  <a:lnTo>
                    <a:pt x="44" y="26"/>
                  </a:lnTo>
                  <a:lnTo>
                    <a:pt x="0" y="9"/>
                  </a:lnTo>
                  <a:lnTo>
                    <a:pt x="4" y="0"/>
                  </a:lnTo>
                  <a:lnTo>
                    <a:pt x="47"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7" name="Freeform 118"/>
            <p:cNvSpPr>
              <a:spLocks/>
            </p:cNvSpPr>
            <p:nvPr/>
          </p:nvSpPr>
          <p:spPr bwMode="auto">
            <a:xfrm>
              <a:off x="1722" y="2715"/>
              <a:ext cx="15" cy="13"/>
            </a:xfrm>
            <a:custGeom>
              <a:avLst/>
              <a:gdLst>
                <a:gd name="T0" fmla="*/ 13 w 15"/>
                <a:gd name="T1" fmla="*/ 9 h 13"/>
                <a:gd name="T2" fmla="*/ 15 w 15"/>
                <a:gd name="T3" fmla="*/ 4 h 13"/>
                <a:gd name="T4" fmla="*/ 3 w 15"/>
                <a:gd name="T5" fmla="*/ 0 h 13"/>
                <a:gd name="T6" fmla="*/ 0 w 15"/>
                <a:gd name="T7" fmla="*/ 9 h 13"/>
                <a:gd name="T8" fmla="*/ 12 w 15"/>
                <a:gd name="T9" fmla="*/ 13 h 13"/>
                <a:gd name="T10" fmla="*/ 13 w 15"/>
                <a:gd name="T11" fmla="*/ 9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13" y="9"/>
                  </a:moveTo>
                  <a:lnTo>
                    <a:pt x="15" y="4"/>
                  </a:lnTo>
                  <a:lnTo>
                    <a:pt x="3" y="0"/>
                  </a:lnTo>
                  <a:lnTo>
                    <a:pt x="0" y="9"/>
                  </a:lnTo>
                  <a:lnTo>
                    <a:pt x="12" y="13"/>
                  </a:lnTo>
                  <a:lnTo>
                    <a:pt x="13"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8" name="Freeform 119"/>
            <p:cNvSpPr>
              <a:spLocks/>
            </p:cNvSpPr>
            <p:nvPr/>
          </p:nvSpPr>
          <p:spPr bwMode="auto">
            <a:xfrm>
              <a:off x="1658" y="2761"/>
              <a:ext cx="14" cy="48"/>
            </a:xfrm>
            <a:custGeom>
              <a:avLst/>
              <a:gdLst>
                <a:gd name="T0" fmla="*/ 5 w 14"/>
                <a:gd name="T1" fmla="*/ 0 h 48"/>
                <a:gd name="T2" fmla="*/ 14 w 14"/>
                <a:gd name="T3" fmla="*/ 1 h 48"/>
                <a:gd name="T4" fmla="*/ 10 w 14"/>
                <a:gd name="T5" fmla="*/ 48 h 48"/>
                <a:gd name="T6" fmla="*/ 0 w 14"/>
                <a:gd name="T7" fmla="*/ 47 h 48"/>
                <a:gd name="T8" fmla="*/ 5 w 14"/>
                <a:gd name="T9" fmla="*/ 0 h 48"/>
                <a:gd name="T10" fmla="*/ 0 60000 65536"/>
                <a:gd name="T11" fmla="*/ 0 60000 65536"/>
                <a:gd name="T12" fmla="*/ 0 60000 65536"/>
                <a:gd name="T13" fmla="*/ 0 60000 65536"/>
                <a:gd name="T14" fmla="*/ 0 60000 65536"/>
                <a:gd name="T15" fmla="*/ 0 w 14"/>
                <a:gd name="T16" fmla="*/ 0 h 48"/>
                <a:gd name="T17" fmla="*/ 14 w 14"/>
                <a:gd name="T18" fmla="*/ 48 h 48"/>
              </a:gdLst>
              <a:ahLst/>
              <a:cxnLst>
                <a:cxn ang="T10">
                  <a:pos x="T0" y="T1"/>
                </a:cxn>
                <a:cxn ang="T11">
                  <a:pos x="T2" y="T3"/>
                </a:cxn>
                <a:cxn ang="T12">
                  <a:pos x="T4" y="T5"/>
                </a:cxn>
                <a:cxn ang="T13">
                  <a:pos x="T6" y="T7"/>
                </a:cxn>
                <a:cxn ang="T14">
                  <a:pos x="T8" y="T9"/>
                </a:cxn>
              </a:cxnLst>
              <a:rect l="T15" t="T16" r="T17" b="T18"/>
              <a:pathLst>
                <a:path w="14" h="48">
                  <a:moveTo>
                    <a:pt x="5" y="0"/>
                  </a:moveTo>
                  <a:lnTo>
                    <a:pt x="14" y="1"/>
                  </a:lnTo>
                  <a:lnTo>
                    <a:pt x="10" y="48"/>
                  </a:lnTo>
                  <a:lnTo>
                    <a:pt x="0" y="47"/>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29" name="Freeform 120"/>
            <p:cNvSpPr>
              <a:spLocks/>
            </p:cNvSpPr>
            <p:nvPr/>
          </p:nvSpPr>
          <p:spPr bwMode="auto">
            <a:xfrm>
              <a:off x="1666" y="2687"/>
              <a:ext cx="14" cy="47"/>
            </a:xfrm>
            <a:custGeom>
              <a:avLst/>
              <a:gdLst>
                <a:gd name="T0" fmla="*/ 5 w 14"/>
                <a:gd name="T1" fmla="*/ 0 h 47"/>
                <a:gd name="T2" fmla="*/ 14 w 14"/>
                <a:gd name="T3" fmla="*/ 1 h 47"/>
                <a:gd name="T4" fmla="*/ 10 w 14"/>
                <a:gd name="T5" fmla="*/ 47 h 47"/>
                <a:gd name="T6" fmla="*/ 0 w 14"/>
                <a:gd name="T7" fmla="*/ 47 h 47"/>
                <a:gd name="T8" fmla="*/ 5 w 14"/>
                <a:gd name="T9" fmla="*/ 0 h 47"/>
                <a:gd name="T10" fmla="*/ 0 60000 65536"/>
                <a:gd name="T11" fmla="*/ 0 60000 65536"/>
                <a:gd name="T12" fmla="*/ 0 60000 65536"/>
                <a:gd name="T13" fmla="*/ 0 60000 65536"/>
                <a:gd name="T14" fmla="*/ 0 60000 65536"/>
                <a:gd name="T15" fmla="*/ 0 w 14"/>
                <a:gd name="T16" fmla="*/ 0 h 47"/>
                <a:gd name="T17" fmla="*/ 14 w 14"/>
                <a:gd name="T18" fmla="*/ 47 h 47"/>
              </a:gdLst>
              <a:ahLst/>
              <a:cxnLst>
                <a:cxn ang="T10">
                  <a:pos x="T0" y="T1"/>
                </a:cxn>
                <a:cxn ang="T11">
                  <a:pos x="T2" y="T3"/>
                </a:cxn>
                <a:cxn ang="T12">
                  <a:pos x="T4" y="T5"/>
                </a:cxn>
                <a:cxn ang="T13">
                  <a:pos x="T6" y="T7"/>
                </a:cxn>
                <a:cxn ang="T14">
                  <a:pos x="T8" y="T9"/>
                </a:cxn>
              </a:cxnLst>
              <a:rect l="T15" t="T16" r="T17" b="T18"/>
              <a:pathLst>
                <a:path w="14" h="47">
                  <a:moveTo>
                    <a:pt x="5" y="0"/>
                  </a:moveTo>
                  <a:lnTo>
                    <a:pt x="14" y="1"/>
                  </a:lnTo>
                  <a:lnTo>
                    <a:pt x="10" y="47"/>
                  </a:lnTo>
                  <a:lnTo>
                    <a:pt x="0" y="47"/>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0" name="Freeform 121"/>
            <p:cNvSpPr>
              <a:spLocks/>
            </p:cNvSpPr>
            <p:nvPr/>
          </p:nvSpPr>
          <p:spPr bwMode="auto">
            <a:xfrm>
              <a:off x="1673" y="2651"/>
              <a:ext cx="11" cy="9"/>
            </a:xfrm>
            <a:custGeom>
              <a:avLst/>
              <a:gdLst>
                <a:gd name="T0" fmla="*/ 6 w 11"/>
                <a:gd name="T1" fmla="*/ 0 h 9"/>
                <a:gd name="T2" fmla="*/ 2 w 11"/>
                <a:gd name="T3" fmla="*/ 0 h 9"/>
                <a:gd name="T4" fmla="*/ 0 w 11"/>
                <a:gd name="T5" fmla="*/ 8 h 9"/>
                <a:gd name="T6" fmla="*/ 11 w 11"/>
                <a:gd name="T7" fmla="*/ 9 h 9"/>
                <a:gd name="T8" fmla="*/ 11 w 11"/>
                <a:gd name="T9" fmla="*/ 1 h 9"/>
                <a:gd name="T10" fmla="*/ 6 w 11"/>
                <a:gd name="T11" fmla="*/ 0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6" y="0"/>
                  </a:moveTo>
                  <a:lnTo>
                    <a:pt x="2" y="0"/>
                  </a:lnTo>
                  <a:lnTo>
                    <a:pt x="0" y="8"/>
                  </a:lnTo>
                  <a:lnTo>
                    <a:pt x="11" y="9"/>
                  </a:lnTo>
                  <a:lnTo>
                    <a:pt x="11" y="1"/>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1" name="Freeform 122"/>
            <p:cNvSpPr>
              <a:spLocks/>
            </p:cNvSpPr>
            <p:nvPr/>
          </p:nvSpPr>
          <p:spPr bwMode="auto">
            <a:xfrm>
              <a:off x="1735" y="2755"/>
              <a:ext cx="35" cy="44"/>
            </a:xfrm>
            <a:custGeom>
              <a:avLst/>
              <a:gdLst>
                <a:gd name="T0" fmla="*/ 0 w 35"/>
                <a:gd name="T1" fmla="*/ 6 h 44"/>
                <a:gd name="T2" fmla="*/ 8 w 35"/>
                <a:gd name="T3" fmla="*/ 0 h 44"/>
                <a:gd name="T4" fmla="*/ 35 w 35"/>
                <a:gd name="T5" fmla="*/ 39 h 44"/>
                <a:gd name="T6" fmla="*/ 27 w 35"/>
                <a:gd name="T7" fmla="*/ 44 h 44"/>
                <a:gd name="T8" fmla="*/ 0 w 35"/>
                <a:gd name="T9" fmla="*/ 6 h 44"/>
                <a:gd name="T10" fmla="*/ 0 60000 65536"/>
                <a:gd name="T11" fmla="*/ 0 60000 65536"/>
                <a:gd name="T12" fmla="*/ 0 60000 65536"/>
                <a:gd name="T13" fmla="*/ 0 60000 65536"/>
                <a:gd name="T14" fmla="*/ 0 60000 65536"/>
                <a:gd name="T15" fmla="*/ 0 w 35"/>
                <a:gd name="T16" fmla="*/ 0 h 44"/>
                <a:gd name="T17" fmla="*/ 35 w 35"/>
                <a:gd name="T18" fmla="*/ 44 h 44"/>
              </a:gdLst>
              <a:ahLst/>
              <a:cxnLst>
                <a:cxn ang="T10">
                  <a:pos x="T0" y="T1"/>
                </a:cxn>
                <a:cxn ang="T11">
                  <a:pos x="T2" y="T3"/>
                </a:cxn>
                <a:cxn ang="T12">
                  <a:pos x="T4" y="T5"/>
                </a:cxn>
                <a:cxn ang="T13">
                  <a:pos x="T6" y="T7"/>
                </a:cxn>
                <a:cxn ang="T14">
                  <a:pos x="T8" y="T9"/>
                </a:cxn>
              </a:cxnLst>
              <a:rect l="T15" t="T16" r="T17" b="T18"/>
              <a:pathLst>
                <a:path w="35" h="44">
                  <a:moveTo>
                    <a:pt x="0" y="6"/>
                  </a:moveTo>
                  <a:lnTo>
                    <a:pt x="8" y="0"/>
                  </a:lnTo>
                  <a:lnTo>
                    <a:pt x="35" y="39"/>
                  </a:lnTo>
                  <a:lnTo>
                    <a:pt x="27" y="44"/>
                  </a:lnTo>
                  <a:lnTo>
                    <a:pt x="0"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2" name="Freeform 123"/>
            <p:cNvSpPr>
              <a:spLocks/>
            </p:cNvSpPr>
            <p:nvPr/>
          </p:nvSpPr>
          <p:spPr bwMode="auto">
            <a:xfrm>
              <a:off x="1692" y="2694"/>
              <a:ext cx="35" cy="43"/>
            </a:xfrm>
            <a:custGeom>
              <a:avLst/>
              <a:gdLst>
                <a:gd name="T0" fmla="*/ 0 w 35"/>
                <a:gd name="T1" fmla="*/ 5 h 43"/>
                <a:gd name="T2" fmla="*/ 8 w 35"/>
                <a:gd name="T3" fmla="*/ 0 h 43"/>
                <a:gd name="T4" fmla="*/ 35 w 35"/>
                <a:gd name="T5" fmla="*/ 39 h 43"/>
                <a:gd name="T6" fmla="*/ 27 w 35"/>
                <a:gd name="T7" fmla="*/ 43 h 43"/>
                <a:gd name="T8" fmla="*/ 0 w 35"/>
                <a:gd name="T9" fmla="*/ 5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0" y="5"/>
                  </a:moveTo>
                  <a:lnTo>
                    <a:pt x="8" y="0"/>
                  </a:lnTo>
                  <a:lnTo>
                    <a:pt x="35" y="39"/>
                  </a:lnTo>
                  <a:lnTo>
                    <a:pt x="27" y="4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3" name="Freeform 124"/>
            <p:cNvSpPr>
              <a:spLocks/>
            </p:cNvSpPr>
            <p:nvPr/>
          </p:nvSpPr>
          <p:spPr bwMode="auto">
            <a:xfrm>
              <a:off x="1487" y="2562"/>
              <a:ext cx="379" cy="10"/>
            </a:xfrm>
            <a:custGeom>
              <a:avLst/>
              <a:gdLst>
                <a:gd name="T0" fmla="*/ 379 w 379"/>
                <a:gd name="T1" fmla="*/ 4 h 10"/>
                <a:gd name="T2" fmla="*/ 374 w 379"/>
                <a:gd name="T3" fmla="*/ 0 h 10"/>
                <a:gd name="T4" fmla="*/ 0 w 379"/>
                <a:gd name="T5" fmla="*/ 0 h 10"/>
                <a:gd name="T6" fmla="*/ 0 w 379"/>
                <a:gd name="T7" fmla="*/ 10 h 10"/>
                <a:gd name="T8" fmla="*/ 374 w 379"/>
                <a:gd name="T9" fmla="*/ 10 h 10"/>
                <a:gd name="T10" fmla="*/ 370 w 379"/>
                <a:gd name="T11" fmla="*/ 4 h 10"/>
                <a:gd name="T12" fmla="*/ 379 w 379"/>
                <a:gd name="T13" fmla="*/ 4 h 10"/>
                <a:gd name="T14" fmla="*/ 379 w 379"/>
                <a:gd name="T15" fmla="*/ 0 h 10"/>
                <a:gd name="T16" fmla="*/ 374 w 379"/>
                <a:gd name="T17" fmla="*/ 0 h 10"/>
                <a:gd name="T18" fmla="*/ 379 w 379"/>
                <a:gd name="T19" fmla="*/ 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9"/>
                <a:gd name="T31" fmla="*/ 0 h 10"/>
                <a:gd name="T32" fmla="*/ 379 w 379"/>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9" h="10">
                  <a:moveTo>
                    <a:pt x="379" y="4"/>
                  </a:moveTo>
                  <a:lnTo>
                    <a:pt x="374" y="0"/>
                  </a:lnTo>
                  <a:lnTo>
                    <a:pt x="0" y="0"/>
                  </a:lnTo>
                  <a:lnTo>
                    <a:pt x="0" y="10"/>
                  </a:lnTo>
                  <a:lnTo>
                    <a:pt x="374" y="10"/>
                  </a:lnTo>
                  <a:lnTo>
                    <a:pt x="370" y="4"/>
                  </a:lnTo>
                  <a:lnTo>
                    <a:pt x="379" y="4"/>
                  </a:lnTo>
                  <a:lnTo>
                    <a:pt x="379" y="0"/>
                  </a:lnTo>
                  <a:lnTo>
                    <a:pt x="374" y="0"/>
                  </a:lnTo>
                  <a:lnTo>
                    <a:pt x="379"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4" name="Freeform 125"/>
            <p:cNvSpPr>
              <a:spLocks/>
            </p:cNvSpPr>
            <p:nvPr/>
          </p:nvSpPr>
          <p:spPr bwMode="auto">
            <a:xfrm>
              <a:off x="1857" y="2566"/>
              <a:ext cx="9" cy="318"/>
            </a:xfrm>
            <a:custGeom>
              <a:avLst/>
              <a:gdLst>
                <a:gd name="T0" fmla="*/ 4 w 9"/>
                <a:gd name="T1" fmla="*/ 318 h 318"/>
                <a:gd name="T2" fmla="*/ 9 w 9"/>
                <a:gd name="T3" fmla="*/ 313 h 318"/>
                <a:gd name="T4" fmla="*/ 9 w 9"/>
                <a:gd name="T5" fmla="*/ 0 h 318"/>
                <a:gd name="T6" fmla="*/ 0 w 9"/>
                <a:gd name="T7" fmla="*/ 0 h 318"/>
                <a:gd name="T8" fmla="*/ 0 w 9"/>
                <a:gd name="T9" fmla="*/ 313 h 318"/>
                <a:gd name="T10" fmla="*/ 4 w 9"/>
                <a:gd name="T11" fmla="*/ 309 h 318"/>
                <a:gd name="T12" fmla="*/ 4 w 9"/>
                <a:gd name="T13" fmla="*/ 318 h 318"/>
                <a:gd name="T14" fmla="*/ 9 w 9"/>
                <a:gd name="T15" fmla="*/ 318 h 318"/>
                <a:gd name="T16" fmla="*/ 9 w 9"/>
                <a:gd name="T17" fmla="*/ 313 h 318"/>
                <a:gd name="T18" fmla="*/ 4 w 9"/>
                <a:gd name="T19" fmla="*/ 318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318"/>
                <a:gd name="T32" fmla="*/ 9 w 9"/>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318">
                  <a:moveTo>
                    <a:pt x="4" y="318"/>
                  </a:moveTo>
                  <a:lnTo>
                    <a:pt x="9" y="313"/>
                  </a:lnTo>
                  <a:lnTo>
                    <a:pt x="9" y="0"/>
                  </a:lnTo>
                  <a:lnTo>
                    <a:pt x="0" y="0"/>
                  </a:lnTo>
                  <a:lnTo>
                    <a:pt x="0" y="313"/>
                  </a:lnTo>
                  <a:lnTo>
                    <a:pt x="4" y="309"/>
                  </a:lnTo>
                  <a:lnTo>
                    <a:pt x="4" y="318"/>
                  </a:lnTo>
                  <a:lnTo>
                    <a:pt x="9" y="318"/>
                  </a:lnTo>
                  <a:lnTo>
                    <a:pt x="9" y="313"/>
                  </a:lnTo>
                  <a:lnTo>
                    <a:pt x="4" y="3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5" name="Freeform 126"/>
            <p:cNvSpPr>
              <a:spLocks/>
            </p:cNvSpPr>
            <p:nvPr/>
          </p:nvSpPr>
          <p:spPr bwMode="auto">
            <a:xfrm>
              <a:off x="1483" y="2875"/>
              <a:ext cx="378" cy="9"/>
            </a:xfrm>
            <a:custGeom>
              <a:avLst/>
              <a:gdLst>
                <a:gd name="T0" fmla="*/ 0 w 378"/>
                <a:gd name="T1" fmla="*/ 4 h 9"/>
                <a:gd name="T2" fmla="*/ 4 w 378"/>
                <a:gd name="T3" fmla="*/ 9 h 9"/>
                <a:gd name="T4" fmla="*/ 378 w 378"/>
                <a:gd name="T5" fmla="*/ 9 h 9"/>
                <a:gd name="T6" fmla="*/ 378 w 378"/>
                <a:gd name="T7" fmla="*/ 0 h 9"/>
                <a:gd name="T8" fmla="*/ 4 w 378"/>
                <a:gd name="T9" fmla="*/ 0 h 9"/>
                <a:gd name="T10" fmla="*/ 10 w 378"/>
                <a:gd name="T11" fmla="*/ 4 h 9"/>
                <a:gd name="T12" fmla="*/ 0 w 378"/>
                <a:gd name="T13" fmla="*/ 4 h 9"/>
                <a:gd name="T14" fmla="*/ 0 w 378"/>
                <a:gd name="T15" fmla="*/ 9 h 9"/>
                <a:gd name="T16" fmla="*/ 4 w 378"/>
                <a:gd name="T17" fmla="*/ 9 h 9"/>
                <a:gd name="T18" fmla="*/ 0 w 378"/>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9"/>
                <a:gd name="T32" fmla="*/ 378 w 37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9">
                  <a:moveTo>
                    <a:pt x="0" y="4"/>
                  </a:moveTo>
                  <a:lnTo>
                    <a:pt x="4" y="9"/>
                  </a:lnTo>
                  <a:lnTo>
                    <a:pt x="378" y="9"/>
                  </a:lnTo>
                  <a:lnTo>
                    <a:pt x="378" y="0"/>
                  </a:lnTo>
                  <a:lnTo>
                    <a:pt x="4" y="0"/>
                  </a:lnTo>
                  <a:lnTo>
                    <a:pt x="10" y="4"/>
                  </a:lnTo>
                  <a:lnTo>
                    <a:pt x="0" y="4"/>
                  </a:lnTo>
                  <a:lnTo>
                    <a:pt x="0" y="9"/>
                  </a:lnTo>
                  <a:lnTo>
                    <a:pt x="4" y="9"/>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6" name="Freeform 127"/>
            <p:cNvSpPr>
              <a:spLocks/>
            </p:cNvSpPr>
            <p:nvPr/>
          </p:nvSpPr>
          <p:spPr bwMode="auto">
            <a:xfrm>
              <a:off x="1483" y="2562"/>
              <a:ext cx="10" cy="317"/>
            </a:xfrm>
            <a:custGeom>
              <a:avLst/>
              <a:gdLst>
                <a:gd name="T0" fmla="*/ 4 w 10"/>
                <a:gd name="T1" fmla="*/ 0 h 317"/>
                <a:gd name="T2" fmla="*/ 0 w 10"/>
                <a:gd name="T3" fmla="*/ 4 h 317"/>
                <a:gd name="T4" fmla="*/ 0 w 10"/>
                <a:gd name="T5" fmla="*/ 317 h 317"/>
                <a:gd name="T6" fmla="*/ 10 w 10"/>
                <a:gd name="T7" fmla="*/ 317 h 317"/>
                <a:gd name="T8" fmla="*/ 10 w 10"/>
                <a:gd name="T9" fmla="*/ 4 h 317"/>
                <a:gd name="T10" fmla="*/ 4 w 10"/>
                <a:gd name="T11" fmla="*/ 10 h 317"/>
                <a:gd name="T12" fmla="*/ 4 w 10"/>
                <a:gd name="T13" fmla="*/ 0 h 317"/>
                <a:gd name="T14" fmla="*/ 0 w 10"/>
                <a:gd name="T15" fmla="*/ 0 h 317"/>
                <a:gd name="T16" fmla="*/ 0 w 10"/>
                <a:gd name="T17" fmla="*/ 4 h 317"/>
                <a:gd name="T18" fmla="*/ 4 w 10"/>
                <a:gd name="T19" fmla="*/ 0 h 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317"/>
                <a:gd name="T32" fmla="*/ 10 w 10"/>
                <a:gd name="T33" fmla="*/ 317 h 3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317">
                  <a:moveTo>
                    <a:pt x="4" y="0"/>
                  </a:moveTo>
                  <a:lnTo>
                    <a:pt x="0" y="4"/>
                  </a:lnTo>
                  <a:lnTo>
                    <a:pt x="0" y="317"/>
                  </a:lnTo>
                  <a:lnTo>
                    <a:pt x="10" y="317"/>
                  </a:lnTo>
                  <a:lnTo>
                    <a:pt x="10" y="4"/>
                  </a:lnTo>
                  <a:lnTo>
                    <a:pt x="4" y="10"/>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7" name="Freeform 128"/>
            <p:cNvSpPr>
              <a:spLocks/>
            </p:cNvSpPr>
            <p:nvPr/>
          </p:nvSpPr>
          <p:spPr bwMode="auto">
            <a:xfrm>
              <a:off x="1499" y="2578"/>
              <a:ext cx="350" cy="291"/>
            </a:xfrm>
            <a:custGeom>
              <a:avLst/>
              <a:gdLst>
                <a:gd name="T0" fmla="*/ 29 w 350"/>
                <a:gd name="T1" fmla="*/ 0 h 291"/>
                <a:gd name="T2" fmla="*/ 321 w 350"/>
                <a:gd name="T3" fmla="*/ 0 h 291"/>
                <a:gd name="T4" fmla="*/ 326 w 350"/>
                <a:gd name="T5" fmla="*/ 0 h 291"/>
                <a:gd name="T6" fmla="*/ 332 w 350"/>
                <a:gd name="T7" fmla="*/ 2 h 291"/>
                <a:gd name="T8" fmla="*/ 338 w 350"/>
                <a:gd name="T9" fmla="*/ 4 h 291"/>
                <a:gd name="T10" fmla="*/ 342 w 350"/>
                <a:gd name="T11" fmla="*/ 7 h 291"/>
                <a:gd name="T12" fmla="*/ 345 w 350"/>
                <a:gd name="T13" fmla="*/ 12 h 291"/>
                <a:gd name="T14" fmla="*/ 348 w 350"/>
                <a:gd name="T15" fmla="*/ 17 h 291"/>
                <a:gd name="T16" fmla="*/ 350 w 350"/>
                <a:gd name="T17" fmla="*/ 23 h 291"/>
                <a:gd name="T18" fmla="*/ 350 w 350"/>
                <a:gd name="T19" fmla="*/ 29 h 291"/>
                <a:gd name="T20" fmla="*/ 350 w 350"/>
                <a:gd name="T21" fmla="*/ 262 h 291"/>
                <a:gd name="T22" fmla="*/ 350 w 350"/>
                <a:gd name="T23" fmla="*/ 268 h 291"/>
                <a:gd name="T24" fmla="*/ 348 w 350"/>
                <a:gd name="T25" fmla="*/ 273 h 291"/>
                <a:gd name="T26" fmla="*/ 345 w 350"/>
                <a:gd name="T27" fmla="*/ 278 h 291"/>
                <a:gd name="T28" fmla="*/ 342 w 350"/>
                <a:gd name="T29" fmla="*/ 282 h 291"/>
                <a:gd name="T30" fmla="*/ 338 w 350"/>
                <a:gd name="T31" fmla="*/ 285 h 291"/>
                <a:gd name="T32" fmla="*/ 332 w 350"/>
                <a:gd name="T33" fmla="*/ 289 h 291"/>
                <a:gd name="T34" fmla="*/ 326 w 350"/>
                <a:gd name="T35" fmla="*/ 290 h 291"/>
                <a:gd name="T36" fmla="*/ 321 w 350"/>
                <a:gd name="T37" fmla="*/ 291 h 291"/>
                <a:gd name="T38" fmla="*/ 29 w 350"/>
                <a:gd name="T39" fmla="*/ 291 h 291"/>
                <a:gd name="T40" fmla="*/ 24 w 350"/>
                <a:gd name="T41" fmla="*/ 290 h 291"/>
                <a:gd name="T42" fmla="*/ 18 w 350"/>
                <a:gd name="T43" fmla="*/ 289 h 291"/>
                <a:gd name="T44" fmla="*/ 14 w 350"/>
                <a:gd name="T45" fmla="*/ 285 h 291"/>
                <a:gd name="T46" fmla="*/ 9 w 350"/>
                <a:gd name="T47" fmla="*/ 282 h 291"/>
                <a:gd name="T48" fmla="*/ 6 w 350"/>
                <a:gd name="T49" fmla="*/ 278 h 291"/>
                <a:gd name="T50" fmla="*/ 3 w 350"/>
                <a:gd name="T51" fmla="*/ 273 h 291"/>
                <a:gd name="T52" fmla="*/ 1 w 350"/>
                <a:gd name="T53" fmla="*/ 268 h 291"/>
                <a:gd name="T54" fmla="*/ 0 w 350"/>
                <a:gd name="T55" fmla="*/ 262 h 291"/>
                <a:gd name="T56" fmla="*/ 0 w 350"/>
                <a:gd name="T57" fmla="*/ 29 h 291"/>
                <a:gd name="T58" fmla="*/ 1 w 350"/>
                <a:gd name="T59" fmla="*/ 23 h 291"/>
                <a:gd name="T60" fmla="*/ 3 w 350"/>
                <a:gd name="T61" fmla="*/ 17 h 291"/>
                <a:gd name="T62" fmla="*/ 6 w 350"/>
                <a:gd name="T63" fmla="*/ 12 h 291"/>
                <a:gd name="T64" fmla="*/ 9 w 350"/>
                <a:gd name="T65" fmla="*/ 7 h 291"/>
                <a:gd name="T66" fmla="*/ 14 w 350"/>
                <a:gd name="T67" fmla="*/ 4 h 291"/>
                <a:gd name="T68" fmla="*/ 18 w 350"/>
                <a:gd name="T69" fmla="*/ 2 h 291"/>
                <a:gd name="T70" fmla="*/ 24 w 350"/>
                <a:gd name="T71" fmla="*/ 0 h 291"/>
                <a:gd name="T72" fmla="*/ 29 w 350"/>
                <a:gd name="T73" fmla="*/ 0 h 2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0"/>
                <a:gd name="T112" fmla="*/ 0 h 291"/>
                <a:gd name="T113" fmla="*/ 350 w 350"/>
                <a:gd name="T114" fmla="*/ 291 h 2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0" h="291">
                  <a:moveTo>
                    <a:pt x="29" y="0"/>
                  </a:moveTo>
                  <a:lnTo>
                    <a:pt x="321" y="0"/>
                  </a:lnTo>
                  <a:lnTo>
                    <a:pt x="326" y="0"/>
                  </a:lnTo>
                  <a:lnTo>
                    <a:pt x="332" y="2"/>
                  </a:lnTo>
                  <a:lnTo>
                    <a:pt x="338" y="4"/>
                  </a:lnTo>
                  <a:lnTo>
                    <a:pt x="342" y="7"/>
                  </a:lnTo>
                  <a:lnTo>
                    <a:pt x="345" y="12"/>
                  </a:lnTo>
                  <a:lnTo>
                    <a:pt x="348" y="17"/>
                  </a:lnTo>
                  <a:lnTo>
                    <a:pt x="350" y="23"/>
                  </a:lnTo>
                  <a:lnTo>
                    <a:pt x="350" y="29"/>
                  </a:lnTo>
                  <a:lnTo>
                    <a:pt x="350" y="262"/>
                  </a:lnTo>
                  <a:lnTo>
                    <a:pt x="350" y="268"/>
                  </a:lnTo>
                  <a:lnTo>
                    <a:pt x="348" y="273"/>
                  </a:lnTo>
                  <a:lnTo>
                    <a:pt x="345" y="278"/>
                  </a:lnTo>
                  <a:lnTo>
                    <a:pt x="342" y="282"/>
                  </a:lnTo>
                  <a:lnTo>
                    <a:pt x="338" y="285"/>
                  </a:lnTo>
                  <a:lnTo>
                    <a:pt x="332" y="289"/>
                  </a:lnTo>
                  <a:lnTo>
                    <a:pt x="326" y="290"/>
                  </a:lnTo>
                  <a:lnTo>
                    <a:pt x="321" y="291"/>
                  </a:lnTo>
                  <a:lnTo>
                    <a:pt x="29" y="291"/>
                  </a:lnTo>
                  <a:lnTo>
                    <a:pt x="24" y="290"/>
                  </a:lnTo>
                  <a:lnTo>
                    <a:pt x="18" y="289"/>
                  </a:lnTo>
                  <a:lnTo>
                    <a:pt x="14" y="285"/>
                  </a:lnTo>
                  <a:lnTo>
                    <a:pt x="9" y="282"/>
                  </a:lnTo>
                  <a:lnTo>
                    <a:pt x="6" y="278"/>
                  </a:lnTo>
                  <a:lnTo>
                    <a:pt x="3" y="273"/>
                  </a:lnTo>
                  <a:lnTo>
                    <a:pt x="1" y="268"/>
                  </a:lnTo>
                  <a:lnTo>
                    <a:pt x="0" y="262"/>
                  </a:lnTo>
                  <a:lnTo>
                    <a:pt x="0" y="29"/>
                  </a:lnTo>
                  <a:lnTo>
                    <a:pt x="1" y="23"/>
                  </a:lnTo>
                  <a:lnTo>
                    <a:pt x="3" y="17"/>
                  </a:lnTo>
                  <a:lnTo>
                    <a:pt x="6" y="12"/>
                  </a:lnTo>
                  <a:lnTo>
                    <a:pt x="9" y="7"/>
                  </a:lnTo>
                  <a:lnTo>
                    <a:pt x="14" y="4"/>
                  </a:lnTo>
                  <a:lnTo>
                    <a:pt x="18" y="2"/>
                  </a:lnTo>
                  <a:lnTo>
                    <a:pt x="24" y="0"/>
                  </a:lnTo>
                  <a:lnTo>
                    <a:pt x="29"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8" name="Rectangle 129"/>
            <p:cNvSpPr>
              <a:spLocks noChangeArrowheads="1"/>
            </p:cNvSpPr>
            <p:nvPr/>
          </p:nvSpPr>
          <p:spPr bwMode="auto">
            <a:xfrm>
              <a:off x="1493" y="2894"/>
              <a:ext cx="35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39" name="Freeform 130"/>
            <p:cNvSpPr>
              <a:spLocks/>
            </p:cNvSpPr>
            <p:nvPr/>
          </p:nvSpPr>
          <p:spPr bwMode="auto">
            <a:xfrm>
              <a:off x="1851" y="2894"/>
              <a:ext cx="15" cy="14"/>
            </a:xfrm>
            <a:custGeom>
              <a:avLst/>
              <a:gdLst>
                <a:gd name="T0" fmla="*/ 15 w 15"/>
                <a:gd name="T1" fmla="*/ 14 h 14"/>
                <a:gd name="T2" fmla="*/ 15 w 15"/>
                <a:gd name="T3" fmla="*/ 11 h 14"/>
                <a:gd name="T4" fmla="*/ 13 w 15"/>
                <a:gd name="T5" fmla="*/ 9 h 14"/>
                <a:gd name="T6" fmla="*/ 12 w 15"/>
                <a:gd name="T7" fmla="*/ 6 h 14"/>
                <a:gd name="T8" fmla="*/ 11 w 15"/>
                <a:gd name="T9" fmla="*/ 4 h 14"/>
                <a:gd name="T10" fmla="*/ 9 w 15"/>
                <a:gd name="T11" fmla="*/ 2 h 14"/>
                <a:gd name="T12" fmla="*/ 6 w 15"/>
                <a:gd name="T13" fmla="*/ 1 h 14"/>
                <a:gd name="T14" fmla="*/ 3 w 15"/>
                <a:gd name="T15" fmla="*/ 0 h 14"/>
                <a:gd name="T16" fmla="*/ 0 w 15"/>
                <a:gd name="T17" fmla="*/ 0 h 14"/>
                <a:gd name="T18" fmla="*/ 0 w 15"/>
                <a:gd name="T19" fmla="*/ 9 h 14"/>
                <a:gd name="T20" fmla="*/ 1 w 15"/>
                <a:gd name="T21" fmla="*/ 9 h 14"/>
                <a:gd name="T22" fmla="*/ 2 w 15"/>
                <a:gd name="T23" fmla="*/ 9 h 14"/>
                <a:gd name="T24" fmla="*/ 3 w 15"/>
                <a:gd name="T25" fmla="*/ 10 h 14"/>
                <a:gd name="T26" fmla="*/ 5 w 15"/>
                <a:gd name="T27" fmla="*/ 10 h 14"/>
                <a:gd name="T28" fmla="*/ 5 w 15"/>
                <a:gd name="T29" fmla="*/ 11 h 14"/>
                <a:gd name="T30" fmla="*/ 6 w 15"/>
                <a:gd name="T31" fmla="*/ 12 h 14"/>
                <a:gd name="T32" fmla="*/ 6 w 15"/>
                <a:gd name="T33" fmla="*/ 13 h 14"/>
                <a:gd name="T34" fmla="*/ 6 w 15"/>
                <a:gd name="T35" fmla="*/ 14 h 14"/>
                <a:gd name="T36" fmla="*/ 15 w 15"/>
                <a:gd name="T37" fmla="*/ 14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4"/>
                <a:gd name="T59" fmla="*/ 15 w 15"/>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4">
                  <a:moveTo>
                    <a:pt x="15" y="14"/>
                  </a:moveTo>
                  <a:lnTo>
                    <a:pt x="15" y="11"/>
                  </a:lnTo>
                  <a:lnTo>
                    <a:pt x="13" y="9"/>
                  </a:lnTo>
                  <a:lnTo>
                    <a:pt x="12" y="6"/>
                  </a:lnTo>
                  <a:lnTo>
                    <a:pt x="11" y="4"/>
                  </a:lnTo>
                  <a:lnTo>
                    <a:pt x="9" y="2"/>
                  </a:lnTo>
                  <a:lnTo>
                    <a:pt x="6" y="1"/>
                  </a:lnTo>
                  <a:lnTo>
                    <a:pt x="3" y="0"/>
                  </a:lnTo>
                  <a:lnTo>
                    <a:pt x="0" y="0"/>
                  </a:lnTo>
                  <a:lnTo>
                    <a:pt x="0" y="9"/>
                  </a:lnTo>
                  <a:lnTo>
                    <a:pt x="1" y="9"/>
                  </a:lnTo>
                  <a:lnTo>
                    <a:pt x="2" y="9"/>
                  </a:lnTo>
                  <a:lnTo>
                    <a:pt x="3" y="10"/>
                  </a:lnTo>
                  <a:lnTo>
                    <a:pt x="5" y="10"/>
                  </a:lnTo>
                  <a:lnTo>
                    <a:pt x="5" y="11"/>
                  </a:lnTo>
                  <a:lnTo>
                    <a:pt x="6" y="12"/>
                  </a:lnTo>
                  <a:lnTo>
                    <a:pt x="6" y="13"/>
                  </a:lnTo>
                  <a:lnTo>
                    <a:pt x="6" y="14"/>
                  </a:lnTo>
                  <a:lnTo>
                    <a:pt x="15"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0" name="Rectangle 131"/>
            <p:cNvSpPr>
              <a:spLocks noChangeArrowheads="1"/>
            </p:cNvSpPr>
            <p:nvPr/>
          </p:nvSpPr>
          <p:spPr bwMode="auto">
            <a:xfrm>
              <a:off x="1857" y="2908"/>
              <a:ext cx="9"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1" name="Freeform 132"/>
            <p:cNvSpPr>
              <a:spLocks/>
            </p:cNvSpPr>
            <p:nvPr/>
          </p:nvSpPr>
          <p:spPr bwMode="auto">
            <a:xfrm>
              <a:off x="1851" y="2949"/>
              <a:ext cx="15" cy="15"/>
            </a:xfrm>
            <a:custGeom>
              <a:avLst/>
              <a:gdLst>
                <a:gd name="T0" fmla="*/ 0 w 15"/>
                <a:gd name="T1" fmla="*/ 15 h 15"/>
                <a:gd name="T2" fmla="*/ 3 w 15"/>
                <a:gd name="T3" fmla="*/ 15 h 15"/>
                <a:gd name="T4" fmla="*/ 6 w 15"/>
                <a:gd name="T5" fmla="*/ 14 h 15"/>
                <a:gd name="T6" fmla="*/ 9 w 15"/>
                <a:gd name="T7" fmla="*/ 13 h 15"/>
                <a:gd name="T8" fmla="*/ 11 w 15"/>
                <a:gd name="T9" fmla="*/ 12 h 15"/>
                <a:gd name="T10" fmla="*/ 12 w 15"/>
                <a:gd name="T11" fmla="*/ 9 h 15"/>
                <a:gd name="T12" fmla="*/ 13 w 15"/>
                <a:gd name="T13" fmla="*/ 6 h 15"/>
                <a:gd name="T14" fmla="*/ 15 w 15"/>
                <a:gd name="T15" fmla="*/ 4 h 15"/>
                <a:gd name="T16" fmla="*/ 15 w 15"/>
                <a:gd name="T17" fmla="*/ 0 h 15"/>
                <a:gd name="T18" fmla="*/ 6 w 15"/>
                <a:gd name="T19" fmla="*/ 0 h 15"/>
                <a:gd name="T20" fmla="*/ 6 w 15"/>
                <a:gd name="T21" fmla="*/ 2 h 15"/>
                <a:gd name="T22" fmla="*/ 6 w 15"/>
                <a:gd name="T23" fmla="*/ 3 h 15"/>
                <a:gd name="T24" fmla="*/ 5 w 15"/>
                <a:gd name="T25" fmla="*/ 4 h 15"/>
                <a:gd name="T26" fmla="*/ 5 w 15"/>
                <a:gd name="T27" fmla="*/ 5 h 15"/>
                <a:gd name="T28" fmla="*/ 3 w 15"/>
                <a:gd name="T29" fmla="*/ 5 h 15"/>
                <a:gd name="T30" fmla="*/ 2 w 15"/>
                <a:gd name="T31" fmla="*/ 6 h 15"/>
                <a:gd name="T32" fmla="*/ 1 w 15"/>
                <a:gd name="T33" fmla="*/ 6 h 15"/>
                <a:gd name="T34" fmla="*/ 0 w 15"/>
                <a:gd name="T35" fmla="*/ 6 h 15"/>
                <a:gd name="T36" fmla="*/ 0 w 15"/>
                <a:gd name="T37" fmla="*/ 15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5"/>
                <a:gd name="T59" fmla="*/ 15 w 15"/>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5">
                  <a:moveTo>
                    <a:pt x="0" y="15"/>
                  </a:moveTo>
                  <a:lnTo>
                    <a:pt x="3" y="15"/>
                  </a:lnTo>
                  <a:lnTo>
                    <a:pt x="6" y="14"/>
                  </a:lnTo>
                  <a:lnTo>
                    <a:pt x="9" y="13"/>
                  </a:lnTo>
                  <a:lnTo>
                    <a:pt x="11" y="12"/>
                  </a:lnTo>
                  <a:lnTo>
                    <a:pt x="12" y="9"/>
                  </a:lnTo>
                  <a:lnTo>
                    <a:pt x="13" y="6"/>
                  </a:lnTo>
                  <a:lnTo>
                    <a:pt x="15" y="4"/>
                  </a:lnTo>
                  <a:lnTo>
                    <a:pt x="15" y="0"/>
                  </a:lnTo>
                  <a:lnTo>
                    <a:pt x="6" y="0"/>
                  </a:lnTo>
                  <a:lnTo>
                    <a:pt x="6" y="2"/>
                  </a:lnTo>
                  <a:lnTo>
                    <a:pt x="6" y="3"/>
                  </a:lnTo>
                  <a:lnTo>
                    <a:pt x="5" y="4"/>
                  </a:lnTo>
                  <a:lnTo>
                    <a:pt x="5" y="5"/>
                  </a:lnTo>
                  <a:lnTo>
                    <a:pt x="3" y="5"/>
                  </a:lnTo>
                  <a:lnTo>
                    <a:pt x="2" y="6"/>
                  </a:lnTo>
                  <a:lnTo>
                    <a:pt x="1" y="6"/>
                  </a:lnTo>
                  <a:lnTo>
                    <a:pt x="0" y="6"/>
                  </a:lnTo>
                  <a:lnTo>
                    <a:pt x="0"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2" name="Rectangle 133"/>
            <p:cNvSpPr>
              <a:spLocks noChangeArrowheads="1"/>
            </p:cNvSpPr>
            <p:nvPr/>
          </p:nvSpPr>
          <p:spPr bwMode="auto">
            <a:xfrm>
              <a:off x="1493" y="2955"/>
              <a:ext cx="358"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3" name="Freeform 134"/>
            <p:cNvSpPr>
              <a:spLocks/>
            </p:cNvSpPr>
            <p:nvPr/>
          </p:nvSpPr>
          <p:spPr bwMode="auto">
            <a:xfrm>
              <a:off x="1477" y="2949"/>
              <a:ext cx="16" cy="15"/>
            </a:xfrm>
            <a:custGeom>
              <a:avLst/>
              <a:gdLst>
                <a:gd name="T0" fmla="*/ 0 w 16"/>
                <a:gd name="T1" fmla="*/ 0 h 15"/>
                <a:gd name="T2" fmla="*/ 1 w 16"/>
                <a:gd name="T3" fmla="*/ 4 h 15"/>
                <a:gd name="T4" fmla="*/ 1 w 16"/>
                <a:gd name="T5" fmla="*/ 6 h 15"/>
                <a:gd name="T6" fmla="*/ 3 w 16"/>
                <a:gd name="T7" fmla="*/ 9 h 15"/>
                <a:gd name="T8" fmla="*/ 4 w 16"/>
                <a:gd name="T9" fmla="*/ 12 h 15"/>
                <a:gd name="T10" fmla="*/ 7 w 16"/>
                <a:gd name="T11" fmla="*/ 13 h 15"/>
                <a:gd name="T12" fmla="*/ 9 w 16"/>
                <a:gd name="T13" fmla="*/ 14 h 15"/>
                <a:gd name="T14" fmla="*/ 12 w 16"/>
                <a:gd name="T15" fmla="*/ 15 h 15"/>
                <a:gd name="T16" fmla="*/ 16 w 16"/>
                <a:gd name="T17" fmla="*/ 15 h 15"/>
                <a:gd name="T18" fmla="*/ 16 w 16"/>
                <a:gd name="T19" fmla="*/ 6 h 15"/>
                <a:gd name="T20" fmla="*/ 14 w 16"/>
                <a:gd name="T21" fmla="*/ 6 h 15"/>
                <a:gd name="T22" fmla="*/ 13 w 16"/>
                <a:gd name="T23" fmla="*/ 6 h 15"/>
                <a:gd name="T24" fmla="*/ 12 w 16"/>
                <a:gd name="T25" fmla="*/ 5 h 15"/>
                <a:gd name="T26" fmla="*/ 11 w 16"/>
                <a:gd name="T27" fmla="*/ 5 h 15"/>
                <a:gd name="T28" fmla="*/ 11 w 16"/>
                <a:gd name="T29" fmla="*/ 4 h 15"/>
                <a:gd name="T30" fmla="*/ 10 w 16"/>
                <a:gd name="T31" fmla="*/ 3 h 15"/>
                <a:gd name="T32" fmla="*/ 10 w 16"/>
                <a:gd name="T33" fmla="*/ 2 h 15"/>
                <a:gd name="T34" fmla="*/ 10 w 16"/>
                <a:gd name="T35" fmla="*/ 0 h 15"/>
                <a:gd name="T36" fmla="*/ 0 w 16"/>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5"/>
                <a:gd name="T59" fmla="*/ 16 w 16"/>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5">
                  <a:moveTo>
                    <a:pt x="0" y="0"/>
                  </a:moveTo>
                  <a:lnTo>
                    <a:pt x="1" y="4"/>
                  </a:lnTo>
                  <a:lnTo>
                    <a:pt x="1" y="6"/>
                  </a:lnTo>
                  <a:lnTo>
                    <a:pt x="3" y="9"/>
                  </a:lnTo>
                  <a:lnTo>
                    <a:pt x="4" y="12"/>
                  </a:lnTo>
                  <a:lnTo>
                    <a:pt x="7" y="13"/>
                  </a:lnTo>
                  <a:lnTo>
                    <a:pt x="9" y="14"/>
                  </a:lnTo>
                  <a:lnTo>
                    <a:pt x="12" y="15"/>
                  </a:lnTo>
                  <a:lnTo>
                    <a:pt x="16" y="15"/>
                  </a:lnTo>
                  <a:lnTo>
                    <a:pt x="16" y="6"/>
                  </a:lnTo>
                  <a:lnTo>
                    <a:pt x="14" y="6"/>
                  </a:lnTo>
                  <a:lnTo>
                    <a:pt x="13" y="6"/>
                  </a:lnTo>
                  <a:lnTo>
                    <a:pt x="12" y="5"/>
                  </a:lnTo>
                  <a:lnTo>
                    <a:pt x="11" y="5"/>
                  </a:lnTo>
                  <a:lnTo>
                    <a:pt x="11" y="4"/>
                  </a:lnTo>
                  <a:lnTo>
                    <a:pt x="10" y="3"/>
                  </a:lnTo>
                  <a:lnTo>
                    <a:pt x="10" y="2"/>
                  </a:lnTo>
                  <a:lnTo>
                    <a:pt x="1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4" name="Rectangle 135"/>
            <p:cNvSpPr>
              <a:spLocks noChangeArrowheads="1"/>
            </p:cNvSpPr>
            <p:nvPr/>
          </p:nvSpPr>
          <p:spPr bwMode="auto">
            <a:xfrm>
              <a:off x="1477" y="2908"/>
              <a:ext cx="10" cy="4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5" name="Freeform 136"/>
            <p:cNvSpPr>
              <a:spLocks/>
            </p:cNvSpPr>
            <p:nvPr/>
          </p:nvSpPr>
          <p:spPr bwMode="auto">
            <a:xfrm>
              <a:off x="1477" y="2894"/>
              <a:ext cx="16" cy="14"/>
            </a:xfrm>
            <a:custGeom>
              <a:avLst/>
              <a:gdLst>
                <a:gd name="T0" fmla="*/ 16 w 16"/>
                <a:gd name="T1" fmla="*/ 0 h 14"/>
                <a:gd name="T2" fmla="*/ 12 w 16"/>
                <a:gd name="T3" fmla="*/ 0 h 14"/>
                <a:gd name="T4" fmla="*/ 9 w 16"/>
                <a:gd name="T5" fmla="*/ 1 h 14"/>
                <a:gd name="T6" fmla="*/ 7 w 16"/>
                <a:gd name="T7" fmla="*/ 2 h 14"/>
                <a:gd name="T8" fmla="*/ 4 w 16"/>
                <a:gd name="T9" fmla="*/ 4 h 14"/>
                <a:gd name="T10" fmla="*/ 3 w 16"/>
                <a:gd name="T11" fmla="*/ 6 h 14"/>
                <a:gd name="T12" fmla="*/ 1 w 16"/>
                <a:gd name="T13" fmla="*/ 9 h 14"/>
                <a:gd name="T14" fmla="*/ 1 w 16"/>
                <a:gd name="T15" fmla="*/ 11 h 14"/>
                <a:gd name="T16" fmla="*/ 0 w 16"/>
                <a:gd name="T17" fmla="*/ 14 h 14"/>
                <a:gd name="T18" fmla="*/ 10 w 16"/>
                <a:gd name="T19" fmla="*/ 14 h 14"/>
                <a:gd name="T20" fmla="*/ 10 w 16"/>
                <a:gd name="T21" fmla="*/ 13 h 14"/>
                <a:gd name="T22" fmla="*/ 10 w 16"/>
                <a:gd name="T23" fmla="*/ 12 h 14"/>
                <a:gd name="T24" fmla="*/ 11 w 16"/>
                <a:gd name="T25" fmla="*/ 11 h 14"/>
                <a:gd name="T26" fmla="*/ 11 w 16"/>
                <a:gd name="T27" fmla="*/ 10 h 14"/>
                <a:gd name="T28" fmla="*/ 12 w 16"/>
                <a:gd name="T29" fmla="*/ 10 h 14"/>
                <a:gd name="T30" fmla="*/ 13 w 16"/>
                <a:gd name="T31" fmla="*/ 9 h 14"/>
                <a:gd name="T32" fmla="*/ 14 w 16"/>
                <a:gd name="T33" fmla="*/ 9 h 14"/>
                <a:gd name="T34" fmla="*/ 16 w 16"/>
                <a:gd name="T35" fmla="*/ 9 h 14"/>
                <a:gd name="T36" fmla="*/ 16 w 16"/>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4"/>
                <a:gd name="T59" fmla="*/ 16 w 16"/>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4">
                  <a:moveTo>
                    <a:pt x="16" y="0"/>
                  </a:moveTo>
                  <a:lnTo>
                    <a:pt x="12" y="0"/>
                  </a:lnTo>
                  <a:lnTo>
                    <a:pt x="9" y="1"/>
                  </a:lnTo>
                  <a:lnTo>
                    <a:pt x="7" y="2"/>
                  </a:lnTo>
                  <a:lnTo>
                    <a:pt x="4" y="4"/>
                  </a:lnTo>
                  <a:lnTo>
                    <a:pt x="3" y="6"/>
                  </a:lnTo>
                  <a:lnTo>
                    <a:pt x="1" y="9"/>
                  </a:lnTo>
                  <a:lnTo>
                    <a:pt x="1" y="11"/>
                  </a:lnTo>
                  <a:lnTo>
                    <a:pt x="0" y="14"/>
                  </a:lnTo>
                  <a:lnTo>
                    <a:pt x="10" y="14"/>
                  </a:lnTo>
                  <a:lnTo>
                    <a:pt x="10" y="13"/>
                  </a:lnTo>
                  <a:lnTo>
                    <a:pt x="10" y="12"/>
                  </a:lnTo>
                  <a:lnTo>
                    <a:pt x="11" y="11"/>
                  </a:lnTo>
                  <a:lnTo>
                    <a:pt x="11" y="10"/>
                  </a:lnTo>
                  <a:lnTo>
                    <a:pt x="12" y="10"/>
                  </a:lnTo>
                  <a:lnTo>
                    <a:pt x="13" y="9"/>
                  </a:lnTo>
                  <a:lnTo>
                    <a:pt x="14" y="9"/>
                  </a:lnTo>
                  <a:lnTo>
                    <a:pt x="16" y="9"/>
                  </a:lnTo>
                  <a:lnTo>
                    <a:pt x="1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6" name="Freeform 137"/>
            <p:cNvSpPr>
              <a:spLocks/>
            </p:cNvSpPr>
            <p:nvPr/>
          </p:nvSpPr>
          <p:spPr bwMode="auto">
            <a:xfrm>
              <a:off x="1512" y="2919"/>
              <a:ext cx="80" cy="17"/>
            </a:xfrm>
            <a:custGeom>
              <a:avLst/>
              <a:gdLst>
                <a:gd name="T0" fmla="*/ 0 w 80"/>
                <a:gd name="T1" fmla="*/ 6 h 17"/>
                <a:gd name="T2" fmla="*/ 27 w 80"/>
                <a:gd name="T3" fmla="*/ 6 h 17"/>
                <a:gd name="T4" fmla="*/ 27 w 80"/>
                <a:gd name="T5" fmla="*/ 0 h 17"/>
                <a:gd name="T6" fmla="*/ 52 w 80"/>
                <a:gd name="T7" fmla="*/ 0 h 17"/>
                <a:gd name="T8" fmla="*/ 52 w 80"/>
                <a:gd name="T9" fmla="*/ 6 h 17"/>
                <a:gd name="T10" fmla="*/ 80 w 80"/>
                <a:gd name="T11" fmla="*/ 6 h 17"/>
                <a:gd name="T12" fmla="*/ 80 w 80"/>
                <a:gd name="T13" fmla="*/ 11 h 17"/>
                <a:gd name="T14" fmla="*/ 52 w 80"/>
                <a:gd name="T15" fmla="*/ 11 h 17"/>
                <a:gd name="T16" fmla="*/ 52 w 80"/>
                <a:gd name="T17" fmla="*/ 17 h 17"/>
                <a:gd name="T18" fmla="*/ 27 w 80"/>
                <a:gd name="T19" fmla="*/ 17 h 17"/>
                <a:gd name="T20" fmla="*/ 27 w 80"/>
                <a:gd name="T21" fmla="*/ 11 h 17"/>
                <a:gd name="T22" fmla="*/ 0 w 80"/>
                <a:gd name="T23" fmla="*/ 11 h 17"/>
                <a:gd name="T24" fmla="*/ 0 w 80"/>
                <a:gd name="T25" fmla="*/ 6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17"/>
                <a:gd name="T41" fmla="*/ 80 w 80"/>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17">
                  <a:moveTo>
                    <a:pt x="0" y="6"/>
                  </a:moveTo>
                  <a:lnTo>
                    <a:pt x="27" y="6"/>
                  </a:lnTo>
                  <a:lnTo>
                    <a:pt x="27" y="0"/>
                  </a:lnTo>
                  <a:lnTo>
                    <a:pt x="52" y="0"/>
                  </a:lnTo>
                  <a:lnTo>
                    <a:pt x="52" y="6"/>
                  </a:lnTo>
                  <a:lnTo>
                    <a:pt x="80" y="6"/>
                  </a:lnTo>
                  <a:lnTo>
                    <a:pt x="80" y="11"/>
                  </a:lnTo>
                  <a:lnTo>
                    <a:pt x="52" y="11"/>
                  </a:lnTo>
                  <a:lnTo>
                    <a:pt x="52" y="17"/>
                  </a:lnTo>
                  <a:lnTo>
                    <a:pt x="27" y="17"/>
                  </a:lnTo>
                  <a:lnTo>
                    <a:pt x="27" y="11"/>
                  </a:lnTo>
                  <a:lnTo>
                    <a:pt x="0" y="11"/>
                  </a:lnTo>
                  <a:lnTo>
                    <a:pt x="0"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7" name="Freeform 138"/>
            <p:cNvSpPr>
              <a:spLocks/>
            </p:cNvSpPr>
            <p:nvPr/>
          </p:nvSpPr>
          <p:spPr bwMode="auto">
            <a:xfrm>
              <a:off x="1512" y="2919"/>
              <a:ext cx="80" cy="17"/>
            </a:xfrm>
            <a:custGeom>
              <a:avLst/>
              <a:gdLst>
                <a:gd name="T0" fmla="*/ 0 w 80"/>
                <a:gd name="T1" fmla="*/ 6 h 17"/>
                <a:gd name="T2" fmla="*/ 27 w 80"/>
                <a:gd name="T3" fmla="*/ 6 h 17"/>
                <a:gd name="T4" fmla="*/ 27 w 80"/>
                <a:gd name="T5" fmla="*/ 0 h 17"/>
                <a:gd name="T6" fmla="*/ 52 w 80"/>
                <a:gd name="T7" fmla="*/ 0 h 17"/>
                <a:gd name="T8" fmla="*/ 52 w 80"/>
                <a:gd name="T9" fmla="*/ 6 h 17"/>
                <a:gd name="T10" fmla="*/ 80 w 80"/>
                <a:gd name="T11" fmla="*/ 6 h 17"/>
                <a:gd name="T12" fmla="*/ 80 w 80"/>
                <a:gd name="T13" fmla="*/ 11 h 17"/>
                <a:gd name="T14" fmla="*/ 52 w 80"/>
                <a:gd name="T15" fmla="*/ 11 h 17"/>
                <a:gd name="T16" fmla="*/ 52 w 80"/>
                <a:gd name="T17" fmla="*/ 17 h 17"/>
                <a:gd name="T18" fmla="*/ 27 w 80"/>
                <a:gd name="T19" fmla="*/ 17 h 17"/>
                <a:gd name="T20" fmla="*/ 27 w 80"/>
                <a:gd name="T21" fmla="*/ 11 h 17"/>
                <a:gd name="T22" fmla="*/ 0 w 80"/>
                <a:gd name="T23" fmla="*/ 11 h 17"/>
                <a:gd name="T24" fmla="*/ 0 w 80"/>
                <a:gd name="T25" fmla="*/ 6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17"/>
                <a:gd name="T41" fmla="*/ 80 w 80"/>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17">
                  <a:moveTo>
                    <a:pt x="0" y="6"/>
                  </a:moveTo>
                  <a:lnTo>
                    <a:pt x="27" y="6"/>
                  </a:lnTo>
                  <a:lnTo>
                    <a:pt x="27" y="0"/>
                  </a:lnTo>
                  <a:lnTo>
                    <a:pt x="52" y="0"/>
                  </a:lnTo>
                  <a:lnTo>
                    <a:pt x="52" y="6"/>
                  </a:lnTo>
                  <a:lnTo>
                    <a:pt x="80" y="6"/>
                  </a:lnTo>
                  <a:lnTo>
                    <a:pt x="80" y="11"/>
                  </a:lnTo>
                  <a:lnTo>
                    <a:pt x="52" y="11"/>
                  </a:lnTo>
                  <a:lnTo>
                    <a:pt x="52" y="17"/>
                  </a:lnTo>
                  <a:lnTo>
                    <a:pt x="27" y="17"/>
                  </a:lnTo>
                  <a:lnTo>
                    <a:pt x="27" y="11"/>
                  </a:lnTo>
                  <a:lnTo>
                    <a:pt x="0" y="11"/>
                  </a:lnTo>
                  <a:lnTo>
                    <a:pt x="0" y="6"/>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8" name="Freeform 139"/>
            <p:cNvSpPr>
              <a:spLocks/>
            </p:cNvSpPr>
            <p:nvPr/>
          </p:nvSpPr>
          <p:spPr bwMode="auto">
            <a:xfrm>
              <a:off x="1762" y="2911"/>
              <a:ext cx="16" cy="17"/>
            </a:xfrm>
            <a:custGeom>
              <a:avLst/>
              <a:gdLst>
                <a:gd name="T0" fmla="*/ 8 w 16"/>
                <a:gd name="T1" fmla="*/ 0 h 17"/>
                <a:gd name="T2" fmla="*/ 10 w 16"/>
                <a:gd name="T3" fmla="*/ 2 h 17"/>
                <a:gd name="T4" fmla="*/ 11 w 16"/>
                <a:gd name="T5" fmla="*/ 2 h 17"/>
                <a:gd name="T6" fmla="*/ 12 w 16"/>
                <a:gd name="T7" fmla="*/ 3 h 17"/>
                <a:gd name="T8" fmla="*/ 13 w 16"/>
                <a:gd name="T9" fmla="*/ 4 h 17"/>
                <a:gd name="T10" fmla="*/ 14 w 16"/>
                <a:gd name="T11" fmla="*/ 5 h 17"/>
                <a:gd name="T12" fmla="*/ 15 w 16"/>
                <a:gd name="T13" fmla="*/ 6 h 17"/>
                <a:gd name="T14" fmla="*/ 15 w 16"/>
                <a:gd name="T15" fmla="*/ 7 h 17"/>
                <a:gd name="T16" fmla="*/ 16 w 16"/>
                <a:gd name="T17" fmla="*/ 9 h 17"/>
                <a:gd name="T18" fmla="*/ 15 w 16"/>
                <a:gd name="T19" fmla="*/ 10 h 17"/>
                <a:gd name="T20" fmla="*/ 15 w 16"/>
                <a:gd name="T21" fmla="*/ 12 h 17"/>
                <a:gd name="T22" fmla="*/ 14 w 16"/>
                <a:gd name="T23" fmla="*/ 14 h 17"/>
                <a:gd name="T24" fmla="*/ 13 w 16"/>
                <a:gd name="T25" fmla="*/ 15 h 17"/>
                <a:gd name="T26" fmla="*/ 12 w 16"/>
                <a:gd name="T27" fmla="*/ 16 h 17"/>
                <a:gd name="T28" fmla="*/ 11 w 16"/>
                <a:gd name="T29" fmla="*/ 16 h 17"/>
                <a:gd name="T30" fmla="*/ 10 w 16"/>
                <a:gd name="T31" fmla="*/ 17 h 17"/>
                <a:gd name="T32" fmla="*/ 8 w 16"/>
                <a:gd name="T33" fmla="*/ 17 h 17"/>
                <a:gd name="T34" fmla="*/ 6 w 16"/>
                <a:gd name="T35" fmla="*/ 17 h 17"/>
                <a:gd name="T36" fmla="*/ 5 w 16"/>
                <a:gd name="T37" fmla="*/ 16 h 17"/>
                <a:gd name="T38" fmla="*/ 3 w 16"/>
                <a:gd name="T39" fmla="*/ 16 h 17"/>
                <a:gd name="T40" fmla="*/ 2 w 16"/>
                <a:gd name="T41" fmla="*/ 15 h 17"/>
                <a:gd name="T42" fmla="*/ 1 w 16"/>
                <a:gd name="T43" fmla="*/ 14 h 17"/>
                <a:gd name="T44" fmla="*/ 1 w 16"/>
                <a:gd name="T45" fmla="*/ 12 h 17"/>
                <a:gd name="T46" fmla="*/ 0 w 16"/>
                <a:gd name="T47" fmla="*/ 10 h 17"/>
                <a:gd name="T48" fmla="*/ 0 w 16"/>
                <a:gd name="T49" fmla="*/ 9 h 17"/>
                <a:gd name="T50" fmla="*/ 0 w 16"/>
                <a:gd name="T51" fmla="*/ 7 h 17"/>
                <a:gd name="T52" fmla="*/ 1 w 16"/>
                <a:gd name="T53" fmla="*/ 6 h 17"/>
                <a:gd name="T54" fmla="*/ 1 w 16"/>
                <a:gd name="T55" fmla="*/ 5 h 17"/>
                <a:gd name="T56" fmla="*/ 2 w 16"/>
                <a:gd name="T57" fmla="*/ 4 h 17"/>
                <a:gd name="T58" fmla="*/ 3 w 16"/>
                <a:gd name="T59" fmla="*/ 3 h 17"/>
                <a:gd name="T60" fmla="*/ 5 w 16"/>
                <a:gd name="T61" fmla="*/ 2 h 17"/>
                <a:gd name="T62" fmla="*/ 6 w 16"/>
                <a:gd name="T63" fmla="*/ 2 h 17"/>
                <a:gd name="T64" fmla="*/ 8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8" y="0"/>
                  </a:moveTo>
                  <a:lnTo>
                    <a:pt x="10" y="2"/>
                  </a:lnTo>
                  <a:lnTo>
                    <a:pt x="11" y="2"/>
                  </a:lnTo>
                  <a:lnTo>
                    <a:pt x="12" y="3"/>
                  </a:lnTo>
                  <a:lnTo>
                    <a:pt x="13" y="4"/>
                  </a:lnTo>
                  <a:lnTo>
                    <a:pt x="14" y="5"/>
                  </a:lnTo>
                  <a:lnTo>
                    <a:pt x="15" y="6"/>
                  </a:lnTo>
                  <a:lnTo>
                    <a:pt x="15" y="7"/>
                  </a:lnTo>
                  <a:lnTo>
                    <a:pt x="16" y="9"/>
                  </a:lnTo>
                  <a:lnTo>
                    <a:pt x="15" y="10"/>
                  </a:lnTo>
                  <a:lnTo>
                    <a:pt x="15" y="12"/>
                  </a:lnTo>
                  <a:lnTo>
                    <a:pt x="14" y="14"/>
                  </a:lnTo>
                  <a:lnTo>
                    <a:pt x="13" y="15"/>
                  </a:lnTo>
                  <a:lnTo>
                    <a:pt x="12" y="16"/>
                  </a:lnTo>
                  <a:lnTo>
                    <a:pt x="11" y="16"/>
                  </a:lnTo>
                  <a:lnTo>
                    <a:pt x="10" y="17"/>
                  </a:lnTo>
                  <a:lnTo>
                    <a:pt x="8" y="17"/>
                  </a:lnTo>
                  <a:lnTo>
                    <a:pt x="6" y="17"/>
                  </a:lnTo>
                  <a:lnTo>
                    <a:pt x="5" y="16"/>
                  </a:lnTo>
                  <a:lnTo>
                    <a:pt x="3" y="16"/>
                  </a:lnTo>
                  <a:lnTo>
                    <a:pt x="2" y="15"/>
                  </a:lnTo>
                  <a:lnTo>
                    <a:pt x="1" y="14"/>
                  </a:lnTo>
                  <a:lnTo>
                    <a:pt x="1" y="12"/>
                  </a:lnTo>
                  <a:lnTo>
                    <a:pt x="0" y="10"/>
                  </a:lnTo>
                  <a:lnTo>
                    <a:pt x="0" y="9"/>
                  </a:lnTo>
                  <a:lnTo>
                    <a:pt x="0" y="7"/>
                  </a:lnTo>
                  <a:lnTo>
                    <a:pt x="1" y="6"/>
                  </a:lnTo>
                  <a:lnTo>
                    <a:pt x="1" y="5"/>
                  </a:lnTo>
                  <a:lnTo>
                    <a:pt x="2" y="4"/>
                  </a:lnTo>
                  <a:lnTo>
                    <a:pt x="3" y="3"/>
                  </a:lnTo>
                  <a:lnTo>
                    <a:pt x="5" y="2"/>
                  </a:lnTo>
                  <a:lnTo>
                    <a:pt x="6" y="2"/>
                  </a:lnTo>
                  <a:lnTo>
                    <a:pt x="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49" name="Freeform 140"/>
            <p:cNvSpPr>
              <a:spLocks/>
            </p:cNvSpPr>
            <p:nvPr/>
          </p:nvSpPr>
          <p:spPr bwMode="auto">
            <a:xfrm>
              <a:off x="1762" y="2911"/>
              <a:ext cx="16" cy="17"/>
            </a:xfrm>
            <a:custGeom>
              <a:avLst/>
              <a:gdLst>
                <a:gd name="T0" fmla="*/ 8 w 16"/>
                <a:gd name="T1" fmla="*/ 0 h 17"/>
                <a:gd name="T2" fmla="*/ 10 w 16"/>
                <a:gd name="T3" fmla="*/ 2 h 17"/>
                <a:gd name="T4" fmla="*/ 11 w 16"/>
                <a:gd name="T5" fmla="*/ 2 h 17"/>
                <a:gd name="T6" fmla="*/ 12 w 16"/>
                <a:gd name="T7" fmla="*/ 3 h 17"/>
                <a:gd name="T8" fmla="*/ 13 w 16"/>
                <a:gd name="T9" fmla="*/ 4 h 17"/>
                <a:gd name="T10" fmla="*/ 14 w 16"/>
                <a:gd name="T11" fmla="*/ 5 h 17"/>
                <a:gd name="T12" fmla="*/ 15 w 16"/>
                <a:gd name="T13" fmla="*/ 6 h 17"/>
                <a:gd name="T14" fmla="*/ 15 w 16"/>
                <a:gd name="T15" fmla="*/ 7 h 17"/>
                <a:gd name="T16" fmla="*/ 16 w 16"/>
                <a:gd name="T17" fmla="*/ 9 h 17"/>
                <a:gd name="T18" fmla="*/ 15 w 16"/>
                <a:gd name="T19" fmla="*/ 10 h 17"/>
                <a:gd name="T20" fmla="*/ 15 w 16"/>
                <a:gd name="T21" fmla="*/ 12 h 17"/>
                <a:gd name="T22" fmla="*/ 14 w 16"/>
                <a:gd name="T23" fmla="*/ 14 h 17"/>
                <a:gd name="T24" fmla="*/ 13 w 16"/>
                <a:gd name="T25" fmla="*/ 15 h 17"/>
                <a:gd name="T26" fmla="*/ 12 w 16"/>
                <a:gd name="T27" fmla="*/ 16 h 17"/>
                <a:gd name="T28" fmla="*/ 11 w 16"/>
                <a:gd name="T29" fmla="*/ 16 h 17"/>
                <a:gd name="T30" fmla="*/ 10 w 16"/>
                <a:gd name="T31" fmla="*/ 17 h 17"/>
                <a:gd name="T32" fmla="*/ 8 w 16"/>
                <a:gd name="T33" fmla="*/ 17 h 17"/>
                <a:gd name="T34" fmla="*/ 6 w 16"/>
                <a:gd name="T35" fmla="*/ 17 h 17"/>
                <a:gd name="T36" fmla="*/ 5 w 16"/>
                <a:gd name="T37" fmla="*/ 16 h 17"/>
                <a:gd name="T38" fmla="*/ 3 w 16"/>
                <a:gd name="T39" fmla="*/ 16 h 17"/>
                <a:gd name="T40" fmla="*/ 2 w 16"/>
                <a:gd name="T41" fmla="*/ 15 h 17"/>
                <a:gd name="T42" fmla="*/ 1 w 16"/>
                <a:gd name="T43" fmla="*/ 14 h 17"/>
                <a:gd name="T44" fmla="*/ 1 w 16"/>
                <a:gd name="T45" fmla="*/ 12 h 17"/>
                <a:gd name="T46" fmla="*/ 0 w 16"/>
                <a:gd name="T47" fmla="*/ 10 h 17"/>
                <a:gd name="T48" fmla="*/ 0 w 16"/>
                <a:gd name="T49" fmla="*/ 9 h 17"/>
                <a:gd name="T50" fmla="*/ 0 w 16"/>
                <a:gd name="T51" fmla="*/ 7 h 17"/>
                <a:gd name="T52" fmla="*/ 1 w 16"/>
                <a:gd name="T53" fmla="*/ 6 h 17"/>
                <a:gd name="T54" fmla="*/ 1 w 16"/>
                <a:gd name="T55" fmla="*/ 5 h 17"/>
                <a:gd name="T56" fmla="*/ 2 w 16"/>
                <a:gd name="T57" fmla="*/ 4 h 17"/>
                <a:gd name="T58" fmla="*/ 3 w 16"/>
                <a:gd name="T59" fmla="*/ 3 h 17"/>
                <a:gd name="T60" fmla="*/ 5 w 16"/>
                <a:gd name="T61" fmla="*/ 2 h 17"/>
                <a:gd name="T62" fmla="*/ 6 w 16"/>
                <a:gd name="T63" fmla="*/ 2 h 17"/>
                <a:gd name="T64" fmla="*/ 8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8" y="0"/>
                  </a:moveTo>
                  <a:lnTo>
                    <a:pt x="10" y="2"/>
                  </a:lnTo>
                  <a:lnTo>
                    <a:pt x="11" y="2"/>
                  </a:lnTo>
                  <a:lnTo>
                    <a:pt x="12" y="3"/>
                  </a:lnTo>
                  <a:lnTo>
                    <a:pt x="13" y="4"/>
                  </a:lnTo>
                  <a:lnTo>
                    <a:pt x="14" y="5"/>
                  </a:lnTo>
                  <a:lnTo>
                    <a:pt x="15" y="6"/>
                  </a:lnTo>
                  <a:lnTo>
                    <a:pt x="15" y="7"/>
                  </a:lnTo>
                  <a:lnTo>
                    <a:pt x="16" y="9"/>
                  </a:lnTo>
                  <a:lnTo>
                    <a:pt x="15" y="10"/>
                  </a:lnTo>
                  <a:lnTo>
                    <a:pt x="15" y="12"/>
                  </a:lnTo>
                  <a:lnTo>
                    <a:pt x="14" y="14"/>
                  </a:lnTo>
                  <a:lnTo>
                    <a:pt x="13" y="15"/>
                  </a:lnTo>
                  <a:lnTo>
                    <a:pt x="12" y="16"/>
                  </a:lnTo>
                  <a:lnTo>
                    <a:pt x="11" y="16"/>
                  </a:lnTo>
                  <a:lnTo>
                    <a:pt x="10" y="17"/>
                  </a:lnTo>
                  <a:lnTo>
                    <a:pt x="8" y="17"/>
                  </a:lnTo>
                  <a:lnTo>
                    <a:pt x="6" y="17"/>
                  </a:lnTo>
                  <a:lnTo>
                    <a:pt x="5" y="16"/>
                  </a:lnTo>
                  <a:lnTo>
                    <a:pt x="3" y="16"/>
                  </a:lnTo>
                  <a:lnTo>
                    <a:pt x="2" y="15"/>
                  </a:lnTo>
                  <a:lnTo>
                    <a:pt x="1" y="14"/>
                  </a:lnTo>
                  <a:lnTo>
                    <a:pt x="1" y="12"/>
                  </a:lnTo>
                  <a:lnTo>
                    <a:pt x="0" y="10"/>
                  </a:lnTo>
                  <a:lnTo>
                    <a:pt x="0" y="9"/>
                  </a:lnTo>
                  <a:lnTo>
                    <a:pt x="0" y="7"/>
                  </a:lnTo>
                  <a:lnTo>
                    <a:pt x="1" y="6"/>
                  </a:lnTo>
                  <a:lnTo>
                    <a:pt x="1" y="5"/>
                  </a:lnTo>
                  <a:lnTo>
                    <a:pt x="2" y="4"/>
                  </a:lnTo>
                  <a:lnTo>
                    <a:pt x="3" y="3"/>
                  </a:lnTo>
                  <a:lnTo>
                    <a:pt x="5" y="2"/>
                  </a:lnTo>
                  <a:lnTo>
                    <a:pt x="6" y="2"/>
                  </a:lnTo>
                  <a:lnTo>
                    <a:pt x="8"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0" name="Freeform 141"/>
            <p:cNvSpPr>
              <a:spLocks/>
            </p:cNvSpPr>
            <p:nvPr/>
          </p:nvSpPr>
          <p:spPr bwMode="auto">
            <a:xfrm>
              <a:off x="1799" y="2911"/>
              <a:ext cx="15" cy="17"/>
            </a:xfrm>
            <a:custGeom>
              <a:avLst/>
              <a:gdLst>
                <a:gd name="T0" fmla="*/ 7 w 15"/>
                <a:gd name="T1" fmla="*/ 0 h 17"/>
                <a:gd name="T2" fmla="*/ 10 w 15"/>
                <a:gd name="T3" fmla="*/ 2 h 17"/>
                <a:gd name="T4" fmla="*/ 11 w 15"/>
                <a:gd name="T5" fmla="*/ 2 h 17"/>
                <a:gd name="T6" fmla="*/ 12 w 15"/>
                <a:gd name="T7" fmla="*/ 3 h 17"/>
                <a:gd name="T8" fmla="*/ 13 w 15"/>
                <a:gd name="T9" fmla="*/ 4 h 17"/>
                <a:gd name="T10" fmla="*/ 14 w 15"/>
                <a:gd name="T11" fmla="*/ 5 h 17"/>
                <a:gd name="T12" fmla="*/ 15 w 15"/>
                <a:gd name="T13" fmla="*/ 6 h 17"/>
                <a:gd name="T14" fmla="*/ 15 w 15"/>
                <a:gd name="T15" fmla="*/ 7 h 17"/>
                <a:gd name="T16" fmla="*/ 15 w 15"/>
                <a:gd name="T17" fmla="*/ 9 h 17"/>
                <a:gd name="T18" fmla="*/ 15 w 15"/>
                <a:gd name="T19" fmla="*/ 10 h 17"/>
                <a:gd name="T20" fmla="*/ 15 w 15"/>
                <a:gd name="T21" fmla="*/ 12 h 17"/>
                <a:gd name="T22" fmla="*/ 14 w 15"/>
                <a:gd name="T23" fmla="*/ 14 h 17"/>
                <a:gd name="T24" fmla="*/ 13 w 15"/>
                <a:gd name="T25" fmla="*/ 15 h 17"/>
                <a:gd name="T26" fmla="*/ 12 w 15"/>
                <a:gd name="T27" fmla="*/ 16 h 17"/>
                <a:gd name="T28" fmla="*/ 11 w 15"/>
                <a:gd name="T29" fmla="*/ 16 h 17"/>
                <a:gd name="T30" fmla="*/ 10 w 15"/>
                <a:gd name="T31" fmla="*/ 17 h 17"/>
                <a:gd name="T32" fmla="*/ 7 w 15"/>
                <a:gd name="T33" fmla="*/ 17 h 17"/>
                <a:gd name="T34" fmla="*/ 6 w 15"/>
                <a:gd name="T35" fmla="*/ 17 h 17"/>
                <a:gd name="T36" fmla="*/ 4 w 15"/>
                <a:gd name="T37" fmla="*/ 16 h 17"/>
                <a:gd name="T38" fmla="*/ 3 w 15"/>
                <a:gd name="T39" fmla="*/ 16 h 17"/>
                <a:gd name="T40" fmla="*/ 2 w 15"/>
                <a:gd name="T41" fmla="*/ 15 h 17"/>
                <a:gd name="T42" fmla="*/ 1 w 15"/>
                <a:gd name="T43" fmla="*/ 14 h 17"/>
                <a:gd name="T44" fmla="*/ 0 w 15"/>
                <a:gd name="T45" fmla="*/ 12 h 17"/>
                <a:gd name="T46" fmla="*/ 0 w 15"/>
                <a:gd name="T47" fmla="*/ 10 h 17"/>
                <a:gd name="T48" fmla="*/ 0 w 15"/>
                <a:gd name="T49" fmla="*/ 9 h 17"/>
                <a:gd name="T50" fmla="*/ 0 w 15"/>
                <a:gd name="T51" fmla="*/ 7 h 17"/>
                <a:gd name="T52" fmla="*/ 0 w 15"/>
                <a:gd name="T53" fmla="*/ 6 h 17"/>
                <a:gd name="T54" fmla="*/ 1 w 15"/>
                <a:gd name="T55" fmla="*/ 5 h 17"/>
                <a:gd name="T56" fmla="*/ 2 w 15"/>
                <a:gd name="T57" fmla="*/ 4 h 17"/>
                <a:gd name="T58" fmla="*/ 3 w 15"/>
                <a:gd name="T59" fmla="*/ 3 h 17"/>
                <a:gd name="T60" fmla="*/ 4 w 15"/>
                <a:gd name="T61" fmla="*/ 2 h 17"/>
                <a:gd name="T62" fmla="*/ 6 w 15"/>
                <a:gd name="T63" fmla="*/ 2 h 17"/>
                <a:gd name="T64" fmla="*/ 7 w 15"/>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17"/>
                <a:gd name="T101" fmla="*/ 15 w 15"/>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17">
                  <a:moveTo>
                    <a:pt x="7" y="0"/>
                  </a:moveTo>
                  <a:lnTo>
                    <a:pt x="10" y="2"/>
                  </a:lnTo>
                  <a:lnTo>
                    <a:pt x="11" y="2"/>
                  </a:lnTo>
                  <a:lnTo>
                    <a:pt x="12" y="3"/>
                  </a:lnTo>
                  <a:lnTo>
                    <a:pt x="13" y="4"/>
                  </a:lnTo>
                  <a:lnTo>
                    <a:pt x="14" y="5"/>
                  </a:lnTo>
                  <a:lnTo>
                    <a:pt x="15" y="6"/>
                  </a:lnTo>
                  <a:lnTo>
                    <a:pt x="15" y="7"/>
                  </a:lnTo>
                  <a:lnTo>
                    <a:pt x="15" y="9"/>
                  </a:lnTo>
                  <a:lnTo>
                    <a:pt x="15" y="10"/>
                  </a:lnTo>
                  <a:lnTo>
                    <a:pt x="15" y="12"/>
                  </a:lnTo>
                  <a:lnTo>
                    <a:pt x="14" y="14"/>
                  </a:lnTo>
                  <a:lnTo>
                    <a:pt x="13" y="15"/>
                  </a:lnTo>
                  <a:lnTo>
                    <a:pt x="12" y="16"/>
                  </a:lnTo>
                  <a:lnTo>
                    <a:pt x="11" y="16"/>
                  </a:lnTo>
                  <a:lnTo>
                    <a:pt x="10" y="17"/>
                  </a:lnTo>
                  <a:lnTo>
                    <a:pt x="7" y="17"/>
                  </a:lnTo>
                  <a:lnTo>
                    <a:pt x="6" y="17"/>
                  </a:lnTo>
                  <a:lnTo>
                    <a:pt x="4" y="16"/>
                  </a:lnTo>
                  <a:lnTo>
                    <a:pt x="3" y="16"/>
                  </a:lnTo>
                  <a:lnTo>
                    <a:pt x="2" y="15"/>
                  </a:lnTo>
                  <a:lnTo>
                    <a:pt x="1" y="14"/>
                  </a:lnTo>
                  <a:lnTo>
                    <a:pt x="0" y="12"/>
                  </a:lnTo>
                  <a:lnTo>
                    <a:pt x="0" y="10"/>
                  </a:lnTo>
                  <a:lnTo>
                    <a:pt x="0" y="9"/>
                  </a:lnTo>
                  <a:lnTo>
                    <a:pt x="0" y="7"/>
                  </a:lnTo>
                  <a:lnTo>
                    <a:pt x="0" y="6"/>
                  </a:lnTo>
                  <a:lnTo>
                    <a:pt x="1" y="5"/>
                  </a:lnTo>
                  <a:lnTo>
                    <a:pt x="2" y="4"/>
                  </a:lnTo>
                  <a:lnTo>
                    <a:pt x="3" y="3"/>
                  </a:lnTo>
                  <a:lnTo>
                    <a:pt x="4" y="2"/>
                  </a:lnTo>
                  <a:lnTo>
                    <a:pt x="6" y="2"/>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1" name="Freeform 142"/>
            <p:cNvSpPr>
              <a:spLocks/>
            </p:cNvSpPr>
            <p:nvPr/>
          </p:nvSpPr>
          <p:spPr bwMode="auto">
            <a:xfrm>
              <a:off x="1799" y="2911"/>
              <a:ext cx="15" cy="17"/>
            </a:xfrm>
            <a:custGeom>
              <a:avLst/>
              <a:gdLst>
                <a:gd name="T0" fmla="*/ 7 w 15"/>
                <a:gd name="T1" fmla="*/ 0 h 17"/>
                <a:gd name="T2" fmla="*/ 10 w 15"/>
                <a:gd name="T3" fmla="*/ 2 h 17"/>
                <a:gd name="T4" fmla="*/ 11 w 15"/>
                <a:gd name="T5" fmla="*/ 2 h 17"/>
                <a:gd name="T6" fmla="*/ 12 w 15"/>
                <a:gd name="T7" fmla="*/ 3 h 17"/>
                <a:gd name="T8" fmla="*/ 13 w 15"/>
                <a:gd name="T9" fmla="*/ 4 h 17"/>
                <a:gd name="T10" fmla="*/ 14 w 15"/>
                <a:gd name="T11" fmla="*/ 5 h 17"/>
                <a:gd name="T12" fmla="*/ 15 w 15"/>
                <a:gd name="T13" fmla="*/ 6 h 17"/>
                <a:gd name="T14" fmla="*/ 15 w 15"/>
                <a:gd name="T15" fmla="*/ 7 h 17"/>
                <a:gd name="T16" fmla="*/ 15 w 15"/>
                <a:gd name="T17" fmla="*/ 9 h 17"/>
                <a:gd name="T18" fmla="*/ 15 w 15"/>
                <a:gd name="T19" fmla="*/ 10 h 17"/>
                <a:gd name="T20" fmla="*/ 15 w 15"/>
                <a:gd name="T21" fmla="*/ 12 h 17"/>
                <a:gd name="T22" fmla="*/ 14 w 15"/>
                <a:gd name="T23" fmla="*/ 14 h 17"/>
                <a:gd name="T24" fmla="*/ 13 w 15"/>
                <a:gd name="T25" fmla="*/ 15 h 17"/>
                <a:gd name="T26" fmla="*/ 12 w 15"/>
                <a:gd name="T27" fmla="*/ 16 h 17"/>
                <a:gd name="T28" fmla="*/ 11 w 15"/>
                <a:gd name="T29" fmla="*/ 16 h 17"/>
                <a:gd name="T30" fmla="*/ 10 w 15"/>
                <a:gd name="T31" fmla="*/ 17 h 17"/>
                <a:gd name="T32" fmla="*/ 7 w 15"/>
                <a:gd name="T33" fmla="*/ 17 h 17"/>
                <a:gd name="T34" fmla="*/ 6 w 15"/>
                <a:gd name="T35" fmla="*/ 17 h 17"/>
                <a:gd name="T36" fmla="*/ 4 w 15"/>
                <a:gd name="T37" fmla="*/ 16 h 17"/>
                <a:gd name="T38" fmla="*/ 3 w 15"/>
                <a:gd name="T39" fmla="*/ 16 h 17"/>
                <a:gd name="T40" fmla="*/ 2 w 15"/>
                <a:gd name="T41" fmla="*/ 15 h 17"/>
                <a:gd name="T42" fmla="*/ 1 w 15"/>
                <a:gd name="T43" fmla="*/ 14 h 17"/>
                <a:gd name="T44" fmla="*/ 0 w 15"/>
                <a:gd name="T45" fmla="*/ 12 h 17"/>
                <a:gd name="T46" fmla="*/ 0 w 15"/>
                <a:gd name="T47" fmla="*/ 10 h 17"/>
                <a:gd name="T48" fmla="*/ 0 w 15"/>
                <a:gd name="T49" fmla="*/ 9 h 17"/>
                <a:gd name="T50" fmla="*/ 0 w 15"/>
                <a:gd name="T51" fmla="*/ 7 h 17"/>
                <a:gd name="T52" fmla="*/ 0 w 15"/>
                <a:gd name="T53" fmla="*/ 6 h 17"/>
                <a:gd name="T54" fmla="*/ 1 w 15"/>
                <a:gd name="T55" fmla="*/ 5 h 17"/>
                <a:gd name="T56" fmla="*/ 2 w 15"/>
                <a:gd name="T57" fmla="*/ 4 h 17"/>
                <a:gd name="T58" fmla="*/ 3 w 15"/>
                <a:gd name="T59" fmla="*/ 3 h 17"/>
                <a:gd name="T60" fmla="*/ 4 w 15"/>
                <a:gd name="T61" fmla="*/ 2 h 17"/>
                <a:gd name="T62" fmla="*/ 6 w 15"/>
                <a:gd name="T63" fmla="*/ 2 h 17"/>
                <a:gd name="T64" fmla="*/ 7 w 15"/>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17"/>
                <a:gd name="T101" fmla="*/ 15 w 15"/>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17">
                  <a:moveTo>
                    <a:pt x="7" y="0"/>
                  </a:moveTo>
                  <a:lnTo>
                    <a:pt x="10" y="2"/>
                  </a:lnTo>
                  <a:lnTo>
                    <a:pt x="11" y="2"/>
                  </a:lnTo>
                  <a:lnTo>
                    <a:pt x="12" y="3"/>
                  </a:lnTo>
                  <a:lnTo>
                    <a:pt x="13" y="4"/>
                  </a:lnTo>
                  <a:lnTo>
                    <a:pt x="14" y="5"/>
                  </a:lnTo>
                  <a:lnTo>
                    <a:pt x="15" y="6"/>
                  </a:lnTo>
                  <a:lnTo>
                    <a:pt x="15" y="7"/>
                  </a:lnTo>
                  <a:lnTo>
                    <a:pt x="15" y="9"/>
                  </a:lnTo>
                  <a:lnTo>
                    <a:pt x="15" y="10"/>
                  </a:lnTo>
                  <a:lnTo>
                    <a:pt x="15" y="12"/>
                  </a:lnTo>
                  <a:lnTo>
                    <a:pt x="14" y="14"/>
                  </a:lnTo>
                  <a:lnTo>
                    <a:pt x="13" y="15"/>
                  </a:lnTo>
                  <a:lnTo>
                    <a:pt x="12" y="16"/>
                  </a:lnTo>
                  <a:lnTo>
                    <a:pt x="11" y="16"/>
                  </a:lnTo>
                  <a:lnTo>
                    <a:pt x="10" y="17"/>
                  </a:lnTo>
                  <a:lnTo>
                    <a:pt x="7" y="17"/>
                  </a:lnTo>
                  <a:lnTo>
                    <a:pt x="6" y="17"/>
                  </a:lnTo>
                  <a:lnTo>
                    <a:pt x="4" y="16"/>
                  </a:lnTo>
                  <a:lnTo>
                    <a:pt x="3" y="16"/>
                  </a:lnTo>
                  <a:lnTo>
                    <a:pt x="2" y="15"/>
                  </a:lnTo>
                  <a:lnTo>
                    <a:pt x="1" y="14"/>
                  </a:lnTo>
                  <a:lnTo>
                    <a:pt x="0" y="12"/>
                  </a:lnTo>
                  <a:lnTo>
                    <a:pt x="0" y="10"/>
                  </a:lnTo>
                  <a:lnTo>
                    <a:pt x="0" y="9"/>
                  </a:lnTo>
                  <a:lnTo>
                    <a:pt x="0" y="7"/>
                  </a:lnTo>
                  <a:lnTo>
                    <a:pt x="0" y="6"/>
                  </a:lnTo>
                  <a:lnTo>
                    <a:pt x="1" y="5"/>
                  </a:lnTo>
                  <a:lnTo>
                    <a:pt x="2" y="4"/>
                  </a:lnTo>
                  <a:lnTo>
                    <a:pt x="3" y="3"/>
                  </a:lnTo>
                  <a:lnTo>
                    <a:pt x="4" y="2"/>
                  </a:lnTo>
                  <a:lnTo>
                    <a:pt x="6" y="2"/>
                  </a:lnTo>
                  <a:lnTo>
                    <a:pt x="7"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2" name="Freeform 143"/>
            <p:cNvSpPr>
              <a:spLocks/>
            </p:cNvSpPr>
            <p:nvPr/>
          </p:nvSpPr>
          <p:spPr bwMode="auto">
            <a:xfrm>
              <a:off x="1835" y="2911"/>
              <a:ext cx="16" cy="17"/>
            </a:xfrm>
            <a:custGeom>
              <a:avLst/>
              <a:gdLst>
                <a:gd name="T0" fmla="*/ 8 w 16"/>
                <a:gd name="T1" fmla="*/ 0 h 17"/>
                <a:gd name="T2" fmla="*/ 9 w 16"/>
                <a:gd name="T3" fmla="*/ 2 h 17"/>
                <a:gd name="T4" fmla="*/ 12 w 16"/>
                <a:gd name="T5" fmla="*/ 2 h 17"/>
                <a:gd name="T6" fmla="*/ 13 w 16"/>
                <a:gd name="T7" fmla="*/ 3 h 17"/>
                <a:gd name="T8" fmla="*/ 14 w 16"/>
                <a:gd name="T9" fmla="*/ 4 h 17"/>
                <a:gd name="T10" fmla="*/ 15 w 16"/>
                <a:gd name="T11" fmla="*/ 5 h 17"/>
                <a:gd name="T12" fmla="*/ 16 w 16"/>
                <a:gd name="T13" fmla="*/ 6 h 17"/>
                <a:gd name="T14" fmla="*/ 16 w 16"/>
                <a:gd name="T15" fmla="*/ 7 h 17"/>
                <a:gd name="T16" fmla="*/ 16 w 16"/>
                <a:gd name="T17" fmla="*/ 9 h 17"/>
                <a:gd name="T18" fmla="*/ 16 w 16"/>
                <a:gd name="T19" fmla="*/ 10 h 17"/>
                <a:gd name="T20" fmla="*/ 16 w 16"/>
                <a:gd name="T21" fmla="*/ 12 h 17"/>
                <a:gd name="T22" fmla="*/ 15 w 16"/>
                <a:gd name="T23" fmla="*/ 14 h 17"/>
                <a:gd name="T24" fmla="*/ 14 w 16"/>
                <a:gd name="T25" fmla="*/ 15 h 17"/>
                <a:gd name="T26" fmla="*/ 13 w 16"/>
                <a:gd name="T27" fmla="*/ 16 h 17"/>
                <a:gd name="T28" fmla="*/ 12 w 16"/>
                <a:gd name="T29" fmla="*/ 16 h 17"/>
                <a:gd name="T30" fmla="*/ 9 w 16"/>
                <a:gd name="T31" fmla="*/ 17 h 17"/>
                <a:gd name="T32" fmla="*/ 8 w 16"/>
                <a:gd name="T33" fmla="*/ 17 h 17"/>
                <a:gd name="T34" fmla="*/ 6 w 16"/>
                <a:gd name="T35" fmla="*/ 17 h 17"/>
                <a:gd name="T36" fmla="*/ 5 w 16"/>
                <a:gd name="T37" fmla="*/ 16 h 17"/>
                <a:gd name="T38" fmla="*/ 4 w 16"/>
                <a:gd name="T39" fmla="*/ 16 h 17"/>
                <a:gd name="T40" fmla="*/ 3 w 16"/>
                <a:gd name="T41" fmla="*/ 15 h 17"/>
                <a:gd name="T42" fmla="*/ 2 w 16"/>
                <a:gd name="T43" fmla="*/ 14 h 17"/>
                <a:gd name="T44" fmla="*/ 0 w 16"/>
                <a:gd name="T45" fmla="*/ 12 h 17"/>
                <a:gd name="T46" fmla="*/ 0 w 16"/>
                <a:gd name="T47" fmla="*/ 10 h 17"/>
                <a:gd name="T48" fmla="*/ 0 w 16"/>
                <a:gd name="T49" fmla="*/ 9 h 17"/>
                <a:gd name="T50" fmla="*/ 0 w 16"/>
                <a:gd name="T51" fmla="*/ 7 h 17"/>
                <a:gd name="T52" fmla="*/ 0 w 16"/>
                <a:gd name="T53" fmla="*/ 6 h 17"/>
                <a:gd name="T54" fmla="*/ 2 w 16"/>
                <a:gd name="T55" fmla="*/ 5 h 17"/>
                <a:gd name="T56" fmla="*/ 3 w 16"/>
                <a:gd name="T57" fmla="*/ 4 h 17"/>
                <a:gd name="T58" fmla="*/ 4 w 16"/>
                <a:gd name="T59" fmla="*/ 3 h 17"/>
                <a:gd name="T60" fmla="*/ 5 w 16"/>
                <a:gd name="T61" fmla="*/ 2 h 17"/>
                <a:gd name="T62" fmla="*/ 6 w 16"/>
                <a:gd name="T63" fmla="*/ 2 h 17"/>
                <a:gd name="T64" fmla="*/ 8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8" y="0"/>
                  </a:moveTo>
                  <a:lnTo>
                    <a:pt x="9" y="2"/>
                  </a:lnTo>
                  <a:lnTo>
                    <a:pt x="12" y="2"/>
                  </a:lnTo>
                  <a:lnTo>
                    <a:pt x="13" y="3"/>
                  </a:lnTo>
                  <a:lnTo>
                    <a:pt x="14" y="4"/>
                  </a:lnTo>
                  <a:lnTo>
                    <a:pt x="15" y="5"/>
                  </a:lnTo>
                  <a:lnTo>
                    <a:pt x="16" y="6"/>
                  </a:lnTo>
                  <a:lnTo>
                    <a:pt x="16" y="7"/>
                  </a:lnTo>
                  <a:lnTo>
                    <a:pt x="16" y="9"/>
                  </a:lnTo>
                  <a:lnTo>
                    <a:pt x="16" y="10"/>
                  </a:lnTo>
                  <a:lnTo>
                    <a:pt x="16" y="12"/>
                  </a:lnTo>
                  <a:lnTo>
                    <a:pt x="15" y="14"/>
                  </a:lnTo>
                  <a:lnTo>
                    <a:pt x="14" y="15"/>
                  </a:lnTo>
                  <a:lnTo>
                    <a:pt x="13" y="16"/>
                  </a:lnTo>
                  <a:lnTo>
                    <a:pt x="12" y="16"/>
                  </a:lnTo>
                  <a:lnTo>
                    <a:pt x="9" y="17"/>
                  </a:lnTo>
                  <a:lnTo>
                    <a:pt x="8" y="17"/>
                  </a:lnTo>
                  <a:lnTo>
                    <a:pt x="6" y="17"/>
                  </a:lnTo>
                  <a:lnTo>
                    <a:pt x="5" y="16"/>
                  </a:lnTo>
                  <a:lnTo>
                    <a:pt x="4" y="16"/>
                  </a:lnTo>
                  <a:lnTo>
                    <a:pt x="3" y="15"/>
                  </a:lnTo>
                  <a:lnTo>
                    <a:pt x="2" y="14"/>
                  </a:lnTo>
                  <a:lnTo>
                    <a:pt x="0" y="12"/>
                  </a:lnTo>
                  <a:lnTo>
                    <a:pt x="0" y="10"/>
                  </a:lnTo>
                  <a:lnTo>
                    <a:pt x="0" y="9"/>
                  </a:lnTo>
                  <a:lnTo>
                    <a:pt x="0" y="7"/>
                  </a:lnTo>
                  <a:lnTo>
                    <a:pt x="0" y="6"/>
                  </a:lnTo>
                  <a:lnTo>
                    <a:pt x="2" y="5"/>
                  </a:lnTo>
                  <a:lnTo>
                    <a:pt x="3" y="4"/>
                  </a:lnTo>
                  <a:lnTo>
                    <a:pt x="4" y="3"/>
                  </a:lnTo>
                  <a:lnTo>
                    <a:pt x="5" y="2"/>
                  </a:lnTo>
                  <a:lnTo>
                    <a:pt x="6" y="2"/>
                  </a:lnTo>
                  <a:lnTo>
                    <a:pt x="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3" name="Freeform 144"/>
            <p:cNvSpPr>
              <a:spLocks/>
            </p:cNvSpPr>
            <p:nvPr/>
          </p:nvSpPr>
          <p:spPr bwMode="auto">
            <a:xfrm>
              <a:off x="1835" y="2911"/>
              <a:ext cx="16" cy="17"/>
            </a:xfrm>
            <a:custGeom>
              <a:avLst/>
              <a:gdLst>
                <a:gd name="T0" fmla="*/ 8 w 16"/>
                <a:gd name="T1" fmla="*/ 0 h 17"/>
                <a:gd name="T2" fmla="*/ 9 w 16"/>
                <a:gd name="T3" fmla="*/ 2 h 17"/>
                <a:gd name="T4" fmla="*/ 12 w 16"/>
                <a:gd name="T5" fmla="*/ 2 h 17"/>
                <a:gd name="T6" fmla="*/ 13 w 16"/>
                <a:gd name="T7" fmla="*/ 3 h 17"/>
                <a:gd name="T8" fmla="*/ 14 w 16"/>
                <a:gd name="T9" fmla="*/ 4 h 17"/>
                <a:gd name="T10" fmla="*/ 15 w 16"/>
                <a:gd name="T11" fmla="*/ 5 h 17"/>
                <a:gd name="T12" fmla="*/ 16 w 16"/>
                <a:gd name="T13" fmla="*/ 6 h 17"/>
                <a:gd name="T14" fmla="*/ 16 w 16"/>
                <a:gd name="T15" fmla="*/ 7 h 17"/>
                <a:gd name="T16" fmla="*/ 16 w 16"/>
                <a:gd name="T17" fmla="*/ 9 h 17"/>
                <a:gd name="T18" fmla="*/ 16 w 16"/>
                <a:gd name="T19" fmla="*/ 10 h 17"/>
                <a:gd name="T20" fmla="*/ 16 w 16"/>
                <a:gd name="T21" fmla="*/ 12 h 17"/>
                <a:gd name="T22" fmla="*/ 15 w 16"/>
                <a:gd name="T23" fmla="*/ 14 h 17"/>
                <a:gd name="T24" fmla="*/ 14 w 16"/>
                <a:gd name="T25" fmla="*/ 15 h 17"/>
                <a:gd name="T26" fmla="*/ 13 w 16"/>
                <a:gd name="T27" fmla="*/ 16 h 17"/>
                <a:gd name="T28" fmla="*/ 12 w 16"/>
                <a:gd name="T29" fmla="*/ 16 h 17"/>
                <a:gd name="T30" fmla="*/ 9 w 16"/>
                <a:gd name="T31" fmla="*/ 17 h 17"/>
                <a:gd name="T32" fmla="*/ 8 w 16"/>
                <a:gd name="T33" fmla="*/ 17 h 17"/>
                <a:gd name="T34" fmla="*/ 6 w 16"/>
                <a:gd name="T35" fmla="*/ 17 h 17"/>
                <a:gd name="T36" fmla="*/ 5 w 16"/>
                <a:gd name="T37" fmla="*/ 16 h 17"/>
                <a:gd name="T38" fmla="*/ 4 w 16"/>
                <a:gd name="T39" fmla="*/ 16 h 17"/>
                <a:gd name="T40" fmla="*/ 3 w 16"/>
                <a:gd name="T41" fmla="*/ 15 h 17"/>
                <a:gd name="T42" fmla="*/ 2 w 16"/>
                <a:gd name="T43" fmla="*/ 14 h 17"/>
                <a:gd name="T44" fmla="*/ 0 w 16"/>
                <a:gd name="T45" fmla="*/ 12 h 17"/>
                <a:gd name="T46" fmla="*/ 0 w 16"/>
                <a:gd name="T47" fmla="*/ 10 h 17"/>
                <a:gd name="T48" fmla="*/ 0 w 16"/>
                <a:gd name="T49" fmla="*/ 9 h 17"/>
                <a:gd name="T50" fmla="*/ 0 w 16"/>
                <a:gd name="T51" fmla="*/ 7 h 17"/>
                <a:gd name="T52" fmla="*/ 0 w 16"/>
                <a:gd name="T53" fmla="*/ 6 h 17"/>
                <a:gd name="T54" fmla="*/ 2 w 16"/>
                <a:gd name="T55" fmla="*/ 5 h 17"/>
                <a:gd name="T56" fmla="*/ 3 w 16"/>
                <a:gd name="T57" fmla="*/ 4 h 17"/>
                <a:gd name="T58" fmla="*/ 4 w 16"/>
                <a:gd name="T59" fmla="*/ 3 h 17"/>
                <a:gd name="T60" fmla="*/ 5 w 16"/>
                <a:gd name="T61" fmla="*/ 2 h 17"/>
                <a:gd name="T62" fmla="*/ 6 w 16"/>
                <a:gd name="T63" fmla="*/ 2 h 17"/>
                <a:gd name="T64" fmla="*/ 8 w 1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7"/>
                <a:gd name="T101" fmla="*/ 16 w 1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7">
                  <a:moveTo>
                    <a:pt x="8" y="0"/>
                  </a:moveTo>
                  <a:lnTo>
                    <a:pt x="9" y="2"/>
                  </a:lnTo>
                  <a:lnTo>
                    <a:pt x="12" y="2"/>
                  </a:lnTo>
                  <a:lnTo>
                    <a:pt x="13" y="3"/>
                  </a:lnTo>
                  <a:lnTo>
                    <a:pt x="14" y="4"/>
                  </a:lnTo>
                  <a:lnTo>
                    <a:pt x="15" y="5"/>
                  </a:lnTo>
                  <a:lnTo>
                    <a:pt x="16" y="6"/>
                  </a:lnTo>
                  <a:lnTo>
                    <a:pt x="16" y="7"/>
                  </a:lnTo>
                  <a:lnTo>
                    <a:pt x="16" y="9"/>
                  </a:lnTo>
                  <a:lnTo>
                    <a:pt x="16" y="10"/>
                  </a:lnTo>
                  <a:lnTo>
                    <a:pt x="16" y="12"/>
                  </a:lnTo>
                  <a:lnTo>
                    <a:pt x="15" y="14"/>
                  </a:lnTo>
                  <a:lnTo>
                    <a:pt x="14" y="15"/>
                  </a:lnTo>
                  <a:lnTo>
                    <a:pt x="13" y="16"/>
                  </a:lnTo>
                  <a:lnTo>
                    <a:pt x="12" y="16"/>
                  </a:lnTo>
                  <a:lnTo>
                    <a:pt x="9" y="17"/>
                  </a:lnTo>
                  <a:lnTo>
                    <a:pt x="8" y="17"/>
                  </a:lnTo>
                  <a:lnTo>
                    <a:pt x="6" y="17"/>
                  </a:lnTo>
                  <a:lnTo>
                    <a:pt x="5" y="16"/>
                  </a:lnTo>
                  <a:lnTo>
                    <a:pt x="4" y="16"/>
                  </a:lnTo>
                  <a:lnTo>
                    <a:pt x="3" y="15"/>
                  </a:lnTo>
                  <a:lnTo>
                    <a:pt x="2" y="14"/>
                  </a:lnTo>
                  <a:lnTo>
                    <a:pt x="0" y="12"/>
                  </a:lnTo>
                  <a:lnTo>
                    <a:pt x="0" y="10"/>
                  </a:lnTo>
                  <a:lnTo>
                    <a:pt x="0" y="9"/>
                  </a:lnTo>
                  <a:lnTo>
                    <a:pt x="0" y="7"/>
                  </a:lnTo>
                  <a:lnTo>
                    <a:pt x="0" y="6"/>
                  </a:lnTo>
                  <a:lnTo>
                    <a:pt x="2" y="5"/>
                  </a:lnTo>
                  <a:lnTo>
                    <a:pt x="3" y="4"/>
                  </a:lnTo>
                  <a:lnTo>
                    <a:pt x="4" y="3"/>
                  </a:lnTo>
                  <a:lnTo>
                    <a:pt x="5" y="2"/>
                  </a:lnTo>
                  <a:lnTo>
                    <a:pt x="6" y="2"/>
                  </a:lnTo>
                  <a:lnTo>
                    <a:pt x="8"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4" name="Freeform 145"/>
            <p:cNvSpPr>
              <a:spLocks/>
            </p:cNvSpPr>
            <p:nvPr/>
          </p:nvSpPr>
          <p:spPr bwMode="auto">
            <a:xfrm>
              <a:off x="1488" y="3183"/>
              <a:ext cx="315" cy="10"/>
            </a:xfrm>
            <a:custGeom>
              <a:avLst/>
              <a:gdLst>
                <a:gd name="T0" fmla="*/ 315 w 315"/>
                <a:gd name="T1" fmla="*/ 4 h 10"/>
                <a:gd name="T2" fmla="*/ 311 w 315"/>
                <a:gd name="T3" fmla="*/ 0 h 10"/>
                <a:gd name="T4" fmla="*/ 0 w 315"/>
                <a:gd name="T5" fmla="*/ 0 h 10"/>
                <a:gd name="T6" fmla="*/ 0 w 315"/>
                <a:gd name="T7" fmla="*/ 10 h 10"/>
                <a:gd name="T8" fmla="*/ 311 w 315"/>
                <a:gd name="T9" fmla="*/ 10 h 10"/>
                <a:gd name="T10" fmla="*/ 305 w 315"/>
                <a:gd name="T11" fmla="*/ 4 h 10"/>
                <a:gd name="T12" fmla="*/ 315 w 315"/>
                <a:gd name="T13" fmla="*/ 4 h 10"/>
                <a:gd name="T14" fmla="*/ 315 w 315"/>
                <a:gd name="T15" fmla="*/ 0 h 10"/>
                <a:gd name="T16" fmla="*/ 311 w 315"/>
                <a:gd name="T17" fmla="*/ 0 h 10"/>
                <a:gd name="T18" fmla="*/ 315 w 315"/>
                <a:gd name="T19" fmla="*/ 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10"/>
                <a:gd name="T32" fmla="*/ 315 w 31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10">
                  <a:moveTo>
                    <a:pt x="315" y="4"/>
                  </a:moveTo>
                  <a:lnTo>
                    <a:pt x="311" y="0"/>
                  </a:lnTo>
                  <a:lnTo>
                    <a:pt x="0" y="0"/>
                  </a:lnTo>
                  <a:lnTo>
                    <a:pt x="0" y="10"/>
                  </a:lnTo>
                  <a:lnTo>
                    <a:pt x="311" y="10"/>
                  </a:lnTo>
                  <a:lnTo>
                    <a:pt x="305" y="4"/>
                  </a:lnTo>
                  <a:lnTo>
                    <a:pt x="315" y="4"/>
                  </a:lnTo>
                  <a:lnTo>
                    <a:pt x="315" y="0"/>
                  </a:lnTo>
                  <a:lnTo>
                    <a:pt x="311" y="0"/>
                  </a:lnTo>
                  <a:lnTo>
                    <a:pt x="315"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5" name="Freeform 146"/>
            <p:cNvSpPr>
              <a:spLocks/>
            </p:cNvSpPr>
            <p:nvPr/>
          </p:nvSpPr>
          <p:spPr bwMode="auto">
            <a:xfrm>
              <a:off x="1793" y="3187"/>
              <a:ext cx="10" cy="264"/>
            </a:xfrm>
            <a:custGeom>
              <a:avLst/>
              <a:gdLst>
                <a:gd name="T0" fmla="*/ 6 w 10"/>
                <a:gd name="T1" fmla="*/ 264 h 264"/>
                <a:gd name="T2" fmla="*/ 10 w 10"/>
                <a:gd name="T3" fmla="*/ 259 h 264"/>
                <a:gd name="T4" fmla="*/ 10 w 10"/>
                <a:gd name="T5" fmla="*/ 0 h 264"/>
                <a:gd name="T6" fmla="*/ 0 w 10"/>
                <a:gd name="T7" fmla="*/ 0 h 264"/>
                <a:gd name="T8" fmla="*/ 0 w 10"/>
                <a:gd name="T9" fmla="*/ 259 h 264"/>
                <a:gd name="T10" fmla="*/ 6 w 10"/>
                <a:gd name="T11" fmla="*/ 255 h 264"/>
                <a:gd name="T12" fmla="*/ 6 w 10"/>
                <a:gd name="T13" fmla="*/ 264 h 264"/>
                <a:gd name="T14" fmla="*/ 10 w 10"/>
                <a:gd name="T15" fmla="*/ 264 h 264"/>
                <a:gd name="T16" fmla="*/ 10 w 10"/>
                <a:gd name="T17" fmla="*/ 259 h 264"/>
                <a:gd name="T18" fmla="*/ 6 w 10"/>
                <a:gd name="T19" fmla="*/ 264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64"/>
                <a:gd name="T32" fmla="*/ 10 w 10"/>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64">
                  <a:moveTo>
                    <a:pt x="6" y="264"/>
                  </a:moveTo>
                  <a:lnTo>
                    <a:pt x="10" y="259"/>
                  </a:lnTo>
                  <a:lnTo>
                    <a:pt x="10" y="0"/>
                  </a:lnTo>
                  <a:lnTo>
                    <a:pt x="0" y="0"/>
                  </a:lnTo>
                  <a:lnTo>
                    <a:pt x="0" y="259"/>
                  </a:lnTo>
                  <a:lnTo>
                    <a:pt x="6" y="255"/>
                  </a:lnTo>
                  <a:lnTo>
                    <a:pt x="6" y="264"/>
                  </a:lnTo>
                  <a:lnTo>
                    <a:pt x="10" y="264"/>
                  </a:lnTo>
                  <a:lnTo>
                    <a:pt x="10" y="259"/>
                  </a:lnTo>
                  <a:lnTo>
                    <a:pt x="6" y="2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6" name="Freeform 147"/>
            <p:cNvSpPr>
              <a:spLocks/>
            </p:cNvSpPr>
            <p:nvPr/>
          </p:nvSpPr>
          <p:spPr bwMode="auto">
            <a:xfrm>
              <a:off x="1484" y="3442"/>
              <a:ext cx="315" cy="9"/>
            </a:xfrm>
            <a:custGeom>
              <a:avLst/>
              <a:gdLst>
                <a:gd name="T0" fmla="*/ 0 w 315"/>
                <a:gd name="T1" fmla="*/ 4 h 9"/>
                <a:gd name="T2" fmla="*/ 4 w 315"/>
                <a:gd name="T3" fmla="*/ 9 h 9"/>
                <a:gd name="T4" fmla="*/ 315 w 315"/>
                <a:gd name="T5" fmla="*/ 9 h 9"/>
                <a:gd name="T6" fmla="*/ 315 w 315"/>
                <a:gd name="T7" fmla="*/ 0 h 9"/>
                <a:gd name="T8" fmla="*/ 4 w 315"/>
                <a:gd name="T9" fmla="*/ 0 h 9"/>
                <a:gd name="T10" fmla="*/ 9 w 315"/>
                <a:gd name="T11" fmla="*/ 4 h 9"/>
                <a:gd name="T12" fmla="*/ 0 w 315"/>
                <a:gd name="T13" fmla="*/ 4 h 9"/>
                <a:gd name="T14" fmla="*/ 0 w 315"/>
                <a:gd name="T15" fmla="*/ 9 h 9"/>
                <a:gd name="T16" fmla="*/ 4 w 315"/>
                <a:gd name="T17" fmla="*/ 9 h 9"/>
                <a:gd name="T18" fmla="*/ 0 w 315"/>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9"/>
                <a:gd name="T32" fmla="*/ 315 w 31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9">
                  <a:moveTo>
                    <a:pt x="0" y="4"/>
                  </a:moveTo>
                  <a:lnTo>
                    <a:pt x="4" y="9"/>
                  </a:lnTo>
                  <a:lnTo>
                    <a:pt x="315" y="9"/>
                  </a:lnTo>
                  <a:lnTo>
                    <a:pt x="315" y="0"/>
                  </a:lnTo>
                  <a:lnTo>
                    <a:pt x="4" y="0"/>
                  </a:lnTo>
                  <a:lnTo>
                    <a:pt x="9" y="4"/>
                  </a:lnTo>
                  <a:lnTo>
                    <a:pt x="0" y="4"/>
                  </a:lnTo>
                  <a:lnTo>
                    <a:pt x="0" y="9"/>
                  </a:lnTo>
                  <a:lnTo>
                    <a:pt x="4" y="9"/>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7" name="Freeform 148"/>
            <p:cNvSpPr>
              <a:spLocks/>
            </p:cNvSpPr>
            <p:nvPr/>
          </p:nvSpPr>
          <p:spPr bwMode="auto">
            <a:xfrm>
              <a:off x="1484" y="3183"/>
              <a:ext cx="9" cy="263"/>
            </a:xfrm>
            <a:custGeom>
              <a:avLst/>
              <a:gdLst>
                <a:gd name="T0" fmla="*/ 4 w 9"/>
                <a:gd name="T1" fmla="*/ 0 h 263"/>
                <a:gd name="T2" fmla="*/ 0 w 9"/>
                <a:gd name="T3" fmla="*/ 4 h 263"/>
                <a:gd name="T4" fmla="*/ 0 w 9"/>
                <a:gd name="T5" fmla="*/ 263 h 263"/>
                <a:gd name="T6" fmla="*/ 9 w 9"/>
                <a:gd name="T7" fmla="*/ 263 h 263"/>
                <a:gd name="T8" fmla="*/ 9 w 9"/>
                <a:gd name="T9" fmla="*/ 4 h 263"/>
                <a:gd name="T10" fmla="*/ 4 w 9"/>
                <a:gd name="T11" fmla="*/ 10 h 263"/>
                <a:gd name="T12" fmla="*/ 4 w 9"/>
                <a:gd name="T13" fmla="*/ 0 h 263"/>
                <a:gd name="T14" fmla="*/ 0 w 9"/>
                <a:gd name="T15" fmla="*/ 0 h 263"/>
                <a:gd name="T16" fmla="*/ 0 w 9"/>
                <a:gd name="T17" fmla="*/ 4 h 263"/>
                <a:gd name="T18" fmla="*/ 4 w 9"/>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63"/>
                <a:gd name="T32" fmla="*/ 9 w 9"/>
                <a:gd name="T33" fmla="*/ 263 h 2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63">
                  <a:moveTo>
                    <a:pt x="4" y="0"/>
                  </a:moveTo>
                  <a:lnTo>
                    <a:pt x="0" y="4"/>
                  </a:lnTo>
                  <a:lnTo>
                    <a:pt x="0" y="263"/>
                  </a:lnTo>
                  <a:lnTo>
                    <a:pt x="9" y="263"/>
                  </a:lnTo>
                  <a:lnTo>
                    <a:pt x="9" y="4"/>
                  </a:lnTo>
                  <a:lnTo>
                    <a:pt x="4" y="10"/>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8" name="Freeform 149"/>
            <p:cNvSpPr>
              <a:spLocks/>
            </p:cNvSpPr>
            <p:nvPr/>
          </p:nvSpPr>
          <p:spPr bwMode="auto">
            <a:xfrm>
              <a:off x="1498" y="3196"/>
              <a:ext cx="289" cy="241"/>
            </a:xfrm>
            <a:custGeom>
              <a:avLst/>
              <a:gdLst>
                <a:gd name="T0" fmla="*/ 25 w 289"/>
                <a:gd name="T1" fmla="*/ 0 h 241"/>
                <a:gd name="T2" fmla="*/ 266 w 289"/>
                <a:gd name="T3" fmla="*/ 0 h 241"/>
                <a:gd name="T4" fmla="*/ 270 w 289"/>
                <a:gd name="T5" fmla="*/ 0 h 241"/>
                <a:gd name="T6" fmla="*/ 275 w 289"/>
                <a:gd name="T7" fmla="*/ 2 h 241"/>
                <a:gd name="T8" fmla="*/ 279 w 289"/>
                <a:gd name="T9" fmla="*/ 5 h 241"/>
                <a:gd name="T10" fmla="*/ 283 w 289"/>
                <a:gd name="T11" fmla="*/ 7 h 241"/>
                <a:gd name="T12" fmla="*/ 286 w 289"/>
                <a:gd name="T13" fmla="*/ 11 h 241"/>
                <a:gd name="T14" fmla="*/ 288 w 289"/>
                <a:gd name="T15" fmla="*/ 15 h 241"/>
                <a:gd name="T16" fmla="*/ 289 w 289"/>
                <a:gd name="T17" fmla="*/ 19 h 241"/>
                <a:gd name="T18" fmla="*/ 289 w 289"/>
                <a:gd name="T19" fmla="*/ 25 h 241"/>
                <a:gd name="T20" fmla="*/ 289 w 289"/>
                <a:gd name="T21" fmla="*/ 218 h 241"/>
                <a:gd name="T22" fmla="*/ 289 w 289"/>
                <a:gd name="T23" fmla="*/ 222 h 241"/>
                <a:gd name="T24" fmla="*/ 288 w 289"/>
                <a:gd name="T25" fmla="*/ 227 h 241"/>
                <a:gd name="T26" fmla="*/ 286 w 289"/>
                <a:gd name="T27" fmla="*/ 231 h 241"/>
                <a:gd name="T28" fmla="*/ 283 w 289"/>
                <a:gd name="T29" fmla="*/ 235 h 241"/>
                <a:gd name="T30" fmla="*/ 279 w 289"/>
                <a:gd name="T31" fmla="*/ 238 h 241"/>
                <a:gd name="T32" fmla="*/ 275 w 289"/>
                <a:gd name="T33" fmla="*/ 240 h 241"/>
                <a:gd name="T34" fmla="*/ 270 w 289"/>
                <a:gd name="T35" fmla="*/ 241 h 241"/>
                <a:gd name="T36" fmla="*/ 266 w 289"/>
                <a:gd name="T37" fmla="*/ 241 h 241"/>
                <a:gd name="T38" fmla="*/ 25 w 289"/>
                <a:gd name="T39" fmla="*/ 241 h 241"/>
                <a:gd name="T40" fmla="*/ 19 w 289"/>
                <a:gd name="T41" fmla="*/ 241 h 241"/>
                <a:gd name="T42" fmla="*/ 15 w 289"/>
                <a:gd name="T43" fmla="*/ 240 h 241"/>
                <a:gd name="T44" fmla="*/ 11 w 289"/>
                <a:gd name="T45" fmla="*/ 238 h 241"/>
                <a:gd name="T46" fmla="*/ 7 w 289"/>
                <a:gd name="T47" fmla="*/ 235 h 241"/>
                <a:gd name="T48" fmla="*/ 5 w 289"/>
                <a:gd name="T49" fmla="*/ 231 h 241"/>
                <a:gd name="T50" fmla="*/ 2 w 289"/>
                <a:gd name="T51" fmla="*/ 227 h 241"/>
                <a:gd name="T52" fmla="*/ 1 w 289"/>
                <a:gd name="T53" fmla="*/ 222 h 241"/>
                <a:gd name="T54" fmla="*/ 0 w 289"/>
                <a:gd name="T55" fmla="*/ 218 h 241"/>
                <a:gd name="T56" fmla="*/ 0 w 289"/>
                <a:gd name="T57" fmla="*/ 25 h 241"/>
                <a:gd name="T58" fmla="*/ 1 w 289"/>
                <a:gd name="T59" fmla="*/ 19 h 241"/>
                <a:gd name="T60" fmla="*/ 2 w 289"/>
                <a:gd name="T61" fmla="*/ 15 h 241"/>
                <a:gd name="T62" fmla="*/ 5 w 289"/>
                <a:gd name="T63" fmla="*/ 11 h 241"/>
                <a:gd name="T64" fmla="*/ 7 w 289"/>
                <a:gd name="T65" fmla="*/ 7 h 241"/>
                <a:gd name="T66" fmla="*/ 11 w 289"/>
                <a:gd name="T67" fmla="*/ 5 h 241"/>
                <a:gd name="T68" fmla="*/ 15 w 289"/>
                <a:gd name="T69" fmla="*/ 2 h 241"/>
                <a:gd name="T70" fmla="*/ 19 w 289"/>
                <a:gd name="T71" fmla="*/ 0 h 241"/>
                <a:gd name="T72" fmla="*/ 25 w 289"/>
                <a:gd name="T73" fmla="*/ 0 h 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9"/>
                <a:gd name="T112" fmla="*/ 0 h 241"/>
                <a:gd name="T113" fmla="*/ 289 w 289"/>
                <a:gd name="T114" fmla="*/ 241 h 2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9" h="241">
                  <a:moveTo>
                    <a:pt x="25" y="0"/>
                  </a:moveTo>
                  <a:lnTo>
                    <a:pt x="266" y="0"/>
                  </a:lnTo>
                  <a:lnTo>
                    <a:pt x="270" y="0"/>
                  </a:lnTo>
                  <a:lnTo>
                    <a:pt x="275" y="2"/>
                  </a:lnTo>
                  <a:lnTo>
                    <a:pt x="279" y="5"/>
                  </a:lnTo>
                  <a:lnTo>
                    <a:pt x="283" y="7"/>
                  </a:lnTo>
                  <a:lnTo>
                    <a:pt x="286" y="11"/>
                  </a:lnTo>
                  <a:lnTo>
                    <a:pt x="288" y="15"/>
                  </a:lnTo>
                  <a:lnTo>
                    <a:pt x="289" y="19"/>
                  </a:lnTo>
                  <a:lnTo>
                    <a:pt x="289" y="25"/>
                  </a:lnTo>
                  <a:lnTo>
                    <a:pt x="289" y="218"/>
                  </a:lnTo>
                  <a:lnTo>
                    <a:pt x="289" y="222"/>
                  </a:lnTo>
                  <a:lnTo>
                    <a:pt x="288" y="227"/>
                  </a:lnTo>
                  <a:lnTo>
                    <a:pt x="286" y="231"/>
                  </a:lnTo>
                  <a:lnTo>
                    <a:pt x="283" y="235"/>
                  </a:lnTo>
                  <a:lnTo>
                    <a:pt x="279" y="238"/>
                  </a:lnTo>
                  <a:lnTo>
                    <a:pt x="275" y="240"/>
                  </a:lnTo>
                  <a:lnTo>
                    <a:pt x="270" y="241"/>
                  </a:lnTo>
                  <a:lnTo>
                    <a:pt x="266" y="241"/>
                  </a:lnTo>
                  <a:lnTo>
                    <a:pt x="25" y="241"/>
                  </a:lnTo>
                  <a:lnTo>
                    <a:pt x="19" y="241"/>
                  </a:lnTo>
                  <a:lnTo>
                    <a:pt x="15" y="240"/>
                  </a:lnTo>
                  <a:lnTo>
                    <a:pt x="11" y="238"/>
                  </a:lnTo>
                  <a:lnTo>
                    <a:pt x="7" y="235"/>
                  </a:lnTo>
                  <a:lnTo>
                    <a:pt x="5" y="231"/>
                  </a:lnTo>
                  <a:lnTo>
                    <a:pt x="2" y="227"/>
                  </a:lnTo>
                  <a:lnTo>
                    <a:pt x="1" y="222"/>
                  </a:lnTo>
                  <a:lnTo>
                    <a:pt x="0" y="218"/>
                  </a:lnTo>
                  <a:lnTo>
                    <a:pt x="0" y="25"/>
                  </a:lnTo>
                  <a:lnTo>
                    <a:pt x="1" y="19"/>
                  </a:lnTo>
                  <a:lnTo>
                    <a:pt x="2" y="15"/>
                  </a:lnTo>
                  <a:lnTo>
                    <a:pt x="5" y="11"/>
                  </a:lnTo>
                  <a:lnTo>
                    <a:pt x="7" y="7"/>
                  </a:lnTo>
                  <a:lnTo>
                    <a:pt x="11" y="5"/>
                  </a:lnTo>
                  <a:lnTo>
                    <a:pt x="15" y="2"/>
                  </a:lnTo>
                  <a:lnTo>
                    <a:pt x="19" y="0"/>
                  </a:lnTo>
                  <a:lnTo>
                    <a:pt x="25"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59" name="Rectangle 150"/>
            <p:cNvSpPr>
              <a:spLocks noChangeArrowheads="1"/>
            </p:cNvSpPr>
            <p:nvPr/>
          </p:nvSpPr>
          <p:spPr bwMode="auto">
            <a:xfrm>
              <a:off x="1491" y="3458"/>
              <a:ext cx="299" cy="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0" name="Freeform 151"/>
            <p:cNvSpPr>
              <a:spLocks/>
            </p:cNvSpPr>
            <p:nvPr/>
          </p:nvSpPr>
          <p:spPr bwMode="auto">
            <a:xfrm>
              <a:off x="1790" y="3458"/>
              <a:ext cx="13" cy="13"/>
            </a:xfrm>
            <a:custGeom>
              <a:avLst/>
              <a:gdLst>
                <a:gd name="T0" fmla="*/ 13 w 13"/>
                <a:gd name="T1" fmla="*/ 13 h 13"/>
                <a:gd name="T2" fmla="*/ 12 w 13"/>
                <a:gd name="T3" fmla="*/ 10 h 13"/>
                <a:gd name="T4" fmla="*/ 12 w 13"/>
                <a:gd name="T5" fmla="*/ 7 h 13"/>
                <a:gd name="T6" fmla="*/ 11 w 13"/>
                <a:gd name="T7" fmla="*/ 5 h 13"/>
                <a:gd name="T8" fmla="*/ 9 w 13"/>
                <a:gd name="T9" fmla="*/ 3 h 13"/>
                <a:gd name="T10" fmla="*/ 7 w 13"/>
                <a:gd name="T11" fmla="*/ 2 h 13"/>
                <a:gd name="T12" fmla="*/ 5 w 13"/>
                <a:gd name="T13" fmla="*/ 1 h 13"/>
                <a:gd name="T14" fmla="*/ 2 w 13"/>
                <a:gd name="T15" fmla="*/ 0 h 13"/>
                <a:gd name="T16" fmla="*/ 0 w 13"/>
                <a:gd name="T17" fmla="*/ 0 h 13"/>
                <a:gd name="T18" fmla="*/ 0 w 13"/>
                <a:gd name="T19" fmla="*/ 8 h 13"/>
                <a:gd name="T20" fmla="*/ 1 w 13"/>
                <a:gd name="T21" fmla="*/ 8 h 13"/>
                <a:gd name="T22" fmla="*/ 2 w 13"/>
                <a:gd name="T23" fmla="*/ 10 h 13"/>
                <a:gd name="T24" fmla="*/ 3 w 13"/>
                <a:gd name="T25" fmla="*/ 11 h 13"/>
                <a:gd name="T26" fmla="*/ 3 w 13"/>
                <a:gd name="T27" fmla="*/ 12 h 13"/>
                <a:gd name="T28" fmla="*/ 3 w 13"/>
                <a:gd name="T29" fmla="*/ 13 h 13"/>
                <a:gd name="T30" fmla="*/ 13 w 13"/>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3"/>
                <a:gd name="T50" fmla="*/ 13 w 1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3">
                  <a:moveTo>
                    <a:pt x="13" y="13"/>
                  </a:moveTo>
                  <a:lnTo>
                    <a:pt x="12" y="10"/>
                  </a:lnTo>
                  <a:lnTo>
                    <a:pt x="12" y="7"/>
                  </a:lnTo>
                  <a:lnTo>
                    <a:pt x="11" y="5"/>
                  </a:lnTo>
                  <a:lnTo>
                    <a:pt x="9" y="3"/>
                  </a:lnTo>
                  <a:lnTo>
                    <a:pt x="7" y="2"/>
                  </a:lnTo>
                  <a:lnTo>
                    <a:pt x="5" y="1"/>
                  </a:lnTo>
                  <a:lnTo>
                    <a:pt x="2" y="0"/>
                  </a:lnTo>
                  <a:lnTo>
                    <a:pt x="0" y="0"/>
                  </a:lnTo>
                  <a:lnTo>
                    <a:pt x="0" y="8"/>
                  </a:lnTo>
                  <a:lnTo>
                    <a:pt x="1" y="8"/>
                  </a:lnTo>
                  <a:lnTo>
                    <a:pt x="2" y="10"/>
                  </a:lnTo>
                  <a:lnTo>
                    <a:pt x="3" y="11"/>
                  </a:lnTo>
                  <a:lnTo>
                    <a:pt x="3" y="12"/>
                  </a:lnTo>
                  <a:lnTo>
                    <a:pt x="3" y="13"/>
                  </a:lnTo>
                  <a:lnTo>
                    <a:pt x="13" y="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1" name="Rectangle 152"/>
            <p:cNvSpPr>
              <a:spLocks noChangeArrowheads="1"/>
            </p:cNvSpPr>
            <p:nvPr/>
          </p:nvSpPr>
          <p:spPr bwMode="auto">
            <a:xfrm>
              <a:off x="1793" y="3471"/>
              <a:ext cx="10" cy="3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2" name="Freeform 153"/>
            <p:cNvSpPr>
              <a:spLocks/>
            </p:cNvSpPr>
            <p:nvPr/>
          </p:nvSpPr>
          <p:spPr bwMode="auto">
            <a:xfrm>
              <a:off x="1790" y="3504"/>
              <a:ext cx="13" cy="14"/>
            </a:xfrm>
            <a:custGeom>
              <a:avLst/>
              <a:gdLst>
                <a:gd name="T0" fmla="*/ 0 w 13"/>
                <a:gd name="T1" fmla="*/ 14 h 14"/>
                <a:gd name="T2" fmla="*/ 2 w 13"/>
                <a:gd name="T3" fmla="*/ 14 h 14"/>
                <a:gd name="T4" fmla="*/ 5 w 13"/>
                <a:gd name="T5" fmla="*/ 13 h 14"/>
                <a:gd name="T6" fmla="*/ 7 w 13"/>
                <a:gd name="T7" fmla="*/ 12 h 14"/>
                <a:gd name="T8" fmla="*/ 9 w 13"/>
                <a:gd name="T9" fmla="*/ 10 h 14"/>
                <a:gd name="T10" fmla="*/ 11 w 13"/>
                <a:gd name="T11" fmla="*/ 8 h 14"/>
                <a:gd name="T12" fmla="*/ 12 w 13"/>
                <a:gd name="T13" fmla="*/ 6 h 14"/>
                <a:gd name="T14" fmla="*/ 12 w 13"/>
                <a:gd name="T15" fmla="*/ 4 h 14"/>
                <a:gd name="T16" fmla="*/ 13 w 13"/>
                <a:gd name="T17" fmla="*/ 0 h 14"/>
                <a:gd name="T18" fmla="*/ 3 w 13"/>
                <a:gd name="T19" fmla="*/ 0 h 14"/>
                <a:gd name="T20" fmla="*/ 3 w 13"/>
                <a:gd name="T21" fmla="*/ 2 h 14"/>
                <a:gd name="T22" fmla="*/ 3 w 13"/>
                <a:gd name="T23" fmla="*/ 3 h 14"/>
                <a:gd name="T24" fmla="*/ 2 w 13"/>
                <a:gd name="T25" fmla="*/ 4 h 14"/>
                <a:gd name="T26" fmla="*/ 1 w 13"/>
                <a:gd name="T27" fmla="*/ 5 h 14"/>
                <a:gd name="T28" fmla="*/ 0 w 13"/>
                <a:gd name="T29" fmla="*/ 5 h 14"/>
                <a:gd name="T30" fmla="*/ 0 w 13"/>
                <a:gd name="T31" fmla="*/ 14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4"/>
                <a:gd name="T50" fmla="*/ 13 w 1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4">
                  <a:moveTo>
                    <a:pt x="0" y="14"/>
                  </a:moveTo>
                  <a:lnTo>
                    <a:pt x="2" y="14"/>
                  </a:lnTo>
                  <a:lnTo>
                    <a:pt x="5" y="13"/>
                  </a:lnTo>
                  <a:lnTo>
                    <a:pt x="7" y="12"/>
                  </a:lnTo>
                  <a:lnTo>
                    <a:pt x="9" y="10"/>
                  </a:lnTo>
                  <a:lnTo>
                    <a:pt x="11" y="8"/>
                  </a:lnTo>
                  <a:lnTo>
                    <a:pt x="12" y="6"/>
                  </a:lnTo>
                  <a:lnTo>
                    <a:pt x="12" y="4"/>
                  </a:lnTo>
                  <a:lnTo>
                    <a:pt x="13" y="0"/>
                  </a:lnTo>
                  <a:lnTo>
                    <a:pt x="3" y="0"/>
                  </a:lnTo>
                  <a:lnTo>
                    <a:pt x="3" y="2"/>
                  </a:lnTo>
                  <a:lnTo>
                    <a:pt x="3" y="3"/>
                  </a:lnTo>
                  <a:lnTo>
                    <a:pt x="2" y="4"/>
                  </a:lnTo>
                  <a:lnTo>
                    <a:pt x="1" y="5"/>
                  </a:lnTo>
                  <a:lnTo>
                    <a:pt x="0" y="5"/>
                  </a:lnTo>
                  <a:lnTo>
                    <a:pt x="0"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3" name="Rectangle 154"/>
            <p:cNvSpPr>
              <a:spLocks noChangeArrowheads="1"/>
            </p:cNvSpPr>
            <p:nvPr/>
          </p:nvSpPr>
          <p:spPr bwMode="auto">
            <a:xfrm>
              <a:off x="1491" y="3509"/>
              <a:ext cx="299"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4" name="Freeform 155"/>
            <p:cNvSpPr>
              <a:spLocks/>
            </p:cNvSpPr>
            <p:nvPr/>
          </p:nvSpPr>
          <p:spPr bwMode="auto">
            <a:xfrm>
              <a:off x="1479" y="3504"/>
              <a:ext cx="12" cy="14"/>
            </a:xfrm>
            <a:custGeom>
              <a:avLst/>
              <a:gdLst>
                <a:gd name="T0" fmla="*/ 0 w 12"/>
                <a:gd name="T1" fmla="*/ 0 h 14"/>
                <a:gd name="T2" fmla="*/ 0 w 12"/>
                <a:gd name="T3" fmla="*/ 4 h 14"/>
                <a:gd name="T4" fmla="*/ 1 w 12"/>
                <a:gd name="T5" fmla="*/ 6 h 14"/>
                <a:gd name="T6" fmla="*/ 2 w 12"/>
                <a:gd name="T7" fmla="*/ 8 h 14"/>
                <a:gd name="T8" fmla="*/ 4 w 12"/>
                <a:gd name="T9" fmla="*/ 10 h 14"/>
                <a:gd name="T10" fmla="*/ 6 w 12"/>
                <a:gd name="T11" fmla="*/ 12 h 14"/>
                <a:gd name="T12" fmla="*/ 8 w 12"/>
                <a:gd name="T13" fmla="*/ 13 h 14"/>
                <a:gd name="T14" fmla="*/ 10 w 12"/>
                <a:gd name="T15" fmla="*/ 14 h 14"/>
                <a:gd name="T16" fmla="*/ 12 w 12"/>
                <a:gd name="T17" fmla="*/ 14 h 14"/>
                <a:gd name="T18" fmla="*/ 12 w 12"/>
                <a:gd name="T19" fmla="*/ 5 h 14"/>
                <a:gd name="T20" fmla="*/ 11 w 12"/>
                <a:gd name="T21" fmla="*/ 5 h 14"/>
                <a:gd name="T22" fmla="*/ 11 w 12"/>
                <a:gd name="T23" fmla="*/ 4 h 14"/>
                <a:gd name="T24" fmla="*/ 10 w 12"/>
                <a:gd name="T25" fmla="*/ 4 h 14"/>
                <a:gd name="T26" fmla="*/ 10 w 12"/>
                <a:gd name="T27" fmla="*/ 3 h 14"/>
                <a:gd name="T28" fmla="*/ 9 w 12"/>
                <a:gd name="T29" fmla="*/ 3 h 14"/>
                <a:gd name="T30" fmla="*/ 9 w 12"/>
                <a:gd name="T31" fmla="*/ 2 h 14"/>
                <a:gd name="T32" fmla="*/ 9 w 12"/>
                <a:gd name="T33" fmla="*/ 0 h 14"/>
                <a:gd name="T34" fmla="*/ 0 w 12"/>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4"/>
                <a:gd name="T56" fmla="*/ 12 w 12"/>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4">
                  <a:moveTo>
                    <a:pt x="0" y="0"/>
                  </a:moveTo>
                  <a:lnTo>
                    <a:pt x="0" y="4"/>
                  </a:lnTo>
                  <a:lnTo>
                    <a:pt x="1" y="6"/>
                  </a:lnTo>
                  <a:lnTo>
                    <a:pt x="2" y="8"/>
                  </a:lnTo>
                  <a:lnTo>
                    <a:pt x="4" y="10"/>
                  </a:lnTo>
                  <a:lnTo>
                    <a:pt x="6" y="12"/>
                  </a:lnTo>
                  <a:lnTo>
                    <a:pt x="8" y="13"/>
                  </a:lnTo>
                  <a:lnTo>
                    <a:pt x="10" y="14"/>
                  </a:lnTo>
                  <a:lnTo>
                    <a:pt x="12" y="14"/>
                  </a:lnTo>
                  <a:lnTo>
                    <a:pt x="12" y="5"/>
                  </a:lnTo>
                  <a:lnTo>
                    <a:pt x="11" y="5"/>
                  </a:lnTo>
                  <a:lnTo>
                    <a:pt x="11" y="4"/>
                  </a:lnTo>
                  <a:lnTo>
                    <a:pt x="10" y="4"/>
                  </a:lnTo>
                  <a:lnTo>
                    <a:pt x="10" y="3"/>
                  </a:lnTo>
                  <a:lnTo>
                    <a:pt x="9" y="3"/>
                  </a:lnTo>
                  <a:lnTo>
                    <a:pt x="9" y="2"/>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5" name="Rectangle 156"/>
            <p:cNvSpPr>
              <a:spLocks noChangeArrowheads="1"/>
            </p:cNvSpPr>
            <p:nvPr/>
          </p:nvSpPr>
          <p:spPr bwMode="auto">
            <a:xfrm>
              <a:off x="1479" y="3471"/>
              <a:ext cx="9" cy="3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6" name="Freeform 157"/>
            <p:cNvSpPr>
              <a:spLocks/>
            </p:cNvSpPr>
            <p:nvPr/>
          </p:nvSpPr>
          <p:spPr bwMode="auto">
            <a:xfrm>
              <a:off x="1479" y="3458"/>
              <a:ext cx="12" cy="13"/>
            </a:xfrm>
            <a:custGeom>
              <a:avLst/>
              <a:gdLst>
                <a:gd name="T0" fmla="*/ 12 w 12"/>
                <a:gd name="T1" fmla="*/ 0 h 13"/>
                <a:gd name="T2" fmla="*/ 10 w 12"/>
                <a:gd name="T3" fmla="*/ 0 h 13"/>
                <a:gd name="T4" fmla="*/ 8 w 12"/>
                <a:gd name="T5" fmla="*/ 1 h 13"/>
                <a:gd name="T6" fmla="*/ 6 w 12"/>
                <a:gd name="T7" fmla="*/ 2 h 13"/>
                <a:gd name="T8" fmla="*/ 4 w 12"/>
                <a:gd name="T9" fmla="*/ 3 h 13"/>
                <a:gd name="T10" fmla="*/ 2 w 12"/>
                <a:gd name="T11" fmla="*/ 5 h 13"/>
                <a:gd name="T12" fmla="*/ 1 w 12"/>
                <a:gd name="T13" fmla="*/ 7 h 13"/>
                <a:gd name="T14" fmla="*/ 0 w 12"/>
                <a:gd name="T15" fmla="*/ 10 h 13"/>
                <a:gd name="T16" fmla="*/ 0 w 12"/>
                <a:gd name="T17" fmla="*/ 13 h 13"/>
                <a:gd name="T18" fmla="*/ 9 w 12"/>
                <a:gd name="T19" fmla="*/ 13 h 13"/>
                <a:gd name="T20" fmla="*/ 9 w 12"/>
                <a:gd name="T21" fmla="*/ 12 h 13"/>
                <a:gd name="T22" fmla="*/ 9 w 12"/>
                <a:gd name="T23" fmla="*/ 11 h 13"/>
                <a:gd name="T24" fmla="*/ 10 w 12"/>
                <a:gd name="T25" fmla="*/ 11 h 13"/>
                <a:gd name="T26" fmla="*/ 10 w 12"/>
                <a:gd name="T27" fmla="*/ 10 h 13"/>
                <a:gd name="T28" fmla="*/ 11 w 12"/>
                <a:gd name="T29" fmla="*/ 10 h 13"/>
                <a:gd name="T30" fmla="*/ 11 w 12"/>
                <a:gd name="T31" fmla="*/ 8 h 13"/>
                <a:gd name="T32" fmla="*/ 12 w 12"/>
                <a:gd name="T33" fmla="*/ 8 h 13"/>
                <a:gd name="T34" fmla="*/ 12 w 12"/>
                <a:gd name="T35" fmla="*/ 0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3"/>
                <a:gd name="T56" fmla="*/ 12 w 12"/>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3">
                  <a:moveTo>
                    <a:pt x="12" y="0"/>
                  </a:moveTo>
                  <a:lnTo>
                    <a:pt x="10" y="0"/>
                  </a:lnTo>
                  <a:lnTo>
                    <a:pt x="8" y="1"/>
                  </a:lnTo>
                  <a:lnTo>
                    <a:pt x="6" y="2"/>
                  </a:lnTo>
                  <a:lnTo>
                    <a:pt x="4" y="3"/>
                  </a:lnTo>
                  <a:lnTo>
                    <a:pt x="2" y="5"/>
                  </a:lnTo>
                  <a:lnTo>
                    <a:pt x="1" y="7"/>
                  </a:lnTo>
                  <a:lnTo>
                    <a:pt x="0" y="10"/>
                  </a:lnTo>
                  <a:lnTo>
                    <a:pt x="0" y="13"/>
                  </a:lnTo>
                  <a:lnTo>
                    <a:pt x="9" y="13"/>
                  </a:lnTo>
                  <a:lnTo>
                    <a:pt x="9" y="12"/>
                  </a:lnTo>
                  <a:lnTo>
                    <a:pt x="9" y="11"/>
                  </a:lnTo>
                  <a:lnTo>
                    <a:pt x="10" y="11"/>
                  </a:lnTo>
                  <a:lnTo>
                    <a:pt x="10" y="10"/>
                  </a:lnTo>
                  <a:lnTo>
                    <a:pt x="11" y="10"/>
                  </a:lnTo>
                  <a:lnTo>
                    <a:pt x="11" y="8"/>
                  </a:lnTo>
                  <a:lnTo>
                    <a:pt x="12" y="8"/>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7" name="Freeform 158"/>
            <p:cNvSpPr>
              <a:spLocks/>
            </p:cNvSpPr>
            <p:nvPr/>
          </p:nvSpPr>
          <p:spPr bwMode="auto">
            <a:xfrm>
              <a:off x="1508" y="3480"/>
              <a:ext cx="66" cy="13"/>
            </a:xfrm>
            <a:custGeom>
              <a:avLst/>
              <a:gdLst>
                <a:gd name="T0" fmla="*/ 0 w 66"/>
                <a:gd name="T1" fmla="*/ 4 h 13"/>
                <a:gd name="T2" fmla="*/ 23 w 66"/>
                <a:gd name="T3" fmla="*/ 4 h 13"/>
                <a:gd name="T4" fmla="*/ 23 w 66"/>
                <a:gd name="T5" fmla="*/ 0 h 13"/>
                <a:gd name="T6" fmla="*/ 44 w 66"/>
                <a:gd name="T7" fmla="*/ 0 h 13"/>
                <a:gd name="T8" fmla="*/ 44 w 66"/>
                <a:gd name="T9" fmla="*/ 4 h 13"/>
                <a:gd name="T10" fmla="*/ 66 w 66"/>
                <a:gd name="T11" fmla="*/ 4 h 13"/>
                <a:gd name="T12" fmla="*/ 66 w 66"/>
                <a:gd name="T13" fmla="*/ 9 h 13"/>
                <a:gd name="T14" fmla="*/ 44 w 66"/>
                <a:gd name="T15" fmla="*/ 9 h 13"/>
                <a:gd name="T16" fmla="*/ 44 w 66"/>
                <a:gd name="T17" fmla="*/ 13 h 13"/>
                <a:gd name="T18" fmla="*/ 23 w 66"/>
                <a:gd name="T19" fmla="*/ 13 h 13"/>
                <a:gd name="T20" fmla="*/ 23 w 66"/>
                <a:gd name="T21" fmla="*/ 9 h 13"/>
                <a:gd name="T22" fmla="*/ 0 w 66"/>
                <a:gd name="T23" fmla="*/ 9 h 13"/>
                <a:gd name="T24" fmla="*/ 0 w 66"/>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13"/>
                <a:gd name="T41" fmla="*/ 66 w 66"/>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13">
                  <a:moveTo>
                    <a:pt x="0" y="4"/>
                  </a:moveTo>
                  <a:lnTo>
                    <a:pt x="23" y="4"/>
                  </a:lnTo>
                  <a:lnTo>
                    <a:pt x="23" y="0"/>
                  </a:lnTo>
                  <a:lnTo>
                    <a:pt x="44" y="0"/>
                  </a:lnTo>
                  <a:lnTo>
                    <a:pt x="44" y="4"/>
                  </a:lnTo>
                  <a:lnTo>
                    <a:pt x="66" y="4"/>
                  </a:lnTo>
                  <a:lnTo>
                    <a:pt x="66" y="9"/>
                  </a:lnTo>
                  <a:lnTo>
                    <a:pt x="44" y="9"/>
                  </a:lnTo>
                  <a:lnTo>
                    <a:pt x="44" y="13"/>
                  </a:lnTo>
                  <a:lnTo>
                    <a:pt x="23" y="13"/>
                  </a:lnTo>
                  <a:lnTo>
                    <a:pt x="23" y="9"/>
                  </a:lnTo>
                  <a:lnTo>
                    <a:pt x="0" y="9"/>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8" name="Freeform 159"/>
            <p:cNvSpPr>
              <a:spLocks/>
            </p:cNvSpPr>
            <p:nvPr/>
          </p:nvSpPr>
          <p:spPr bwMode="auto">
            <a:xfrm>
              <a:off x="1508" y="3480"/>
              <a:ext cx="66" cy="13"/>
            </a:xfrm>
            <a:custGeom>
              <a:avLst/>
              <a:gdLst>
                <a:gd name="T0" fmla="*/ 0 w 66"/>
                <a:gd name="T1" fmla="*/ 4 h 13"/>
                <a:gd name="T2" fmla="*/ 23 w 66"/>
                <a:gd name="T3" fmla="*/ 4 h 13"/>
                <a:gd name="T4" fmla="*/ 23 w 66"/>
                <a:gd name="T5" fmla="*/ 0 h 13"/>
                <a:gd name="T6" fmla="*/ 44 w 66"/>
                <a:gd name="T7" fmla="*/ 0 h 13"/>
                <a:gd name="T8" fmla="*/ 44 w 66"/>
                <a:gd name="T9" fmla="*/ 4 h 13"/>
                <a:gd name="T10" fmla="*/ 66 w 66"/>
                <a:gd name="T11" fmla="*/ 4 h 13"/>
                <a:gd name="T12" fmla="*/ 66 w 66"/>
                <a:gd name="T13" fmla="*/ 9 h 13"/>
                <a:gd name="T14" fmla="*/ 44 w 66"/>
                <a:gd name="T15" fmla="*/ 9 h 13"/>
                <a:gd name="T16" fmla="*/ 44 w 66"/>
                <a:gd name="T17" fmla="*/ 13 h 13"/>
                <a:gd name="T18" fmla="*/ 23 w 66"/>
                <a:gd name="T19" fmla="*/ 13 h 13"/>
                <a:gd name="T20" fmla="*/ 23 w 66"/>
                <a:gd name="T21" fmla="*/ 9 h 13"/>
                <a:gd name="T22" fmla="*/ 0 w 66"/>
                <a:gd name="T23" fmla="*/ 9 h 13"/>
                <a:gd name="T24" fmla="*/ 0 w 66"/>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13"/>
                <a:gd name="T41" fmla="*/ 66 w 66"/>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13">
                  <a:moveTo>
                    <a:pt x="0" y="4"/>
                  </a:moveTo>
                  <a:lnTo>
                    <a:pt x="23" y="4"/>
                  </a:lnTo>
                  <a:lnTo>
                    <a:pt x="23" y="0"/>
                  </a:lnTo>
                  <a:lnTo>
                    <a:pt x="44" y="0"/>
                  </a:lnTo>
                  <a:lnTo>
                    <a:pt x="44" y="4"/>
                  </a:lnTo>
                  <a:lnTo>
                    <a:pt x="66" y="4"/>
                  </a:lnTo>
                  <a:lnTo>
                    <a:pt x="66" y="9"/>
                  </a:lnTo>
                  <a:lnTo>
                    <a:pt x="44" y="9"/>
                  </a:lnTo>
                  <a:lnTo>
                    <a:pt x="44" y="13"/>
                  </a:lnTo>
                  <a:lnTo>
                    <a:pt x="23" y="13"/>
                  </a:lnTo>
                  <a:lnTo>
                    <a:pt x="23" y="9"/>
                  </a:lnTo>
                  <a:lnTo>
                    <a:pt x="0" y="9"/>
                  </a:lnTo>
                  <a:lnTo>
                    <a:pt x="0" y="4"/>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69" name="Freeform 160"/>
            <p:cNvSpPr>
              <a:spLocks/>
            </p:cNvSpPr>
            <p:nvPr/>
          </p:nvSpPr>
          <p:spPr bwMode="auto">
            <a:xfrm>
              <a:off x="1716" y="3473"/>
              <a:ext cx="13" cy="14"/>
            </a:xfrm>
            <a:custGeom>
              <a:avLst/>
              <a:gdLst>
                <a:gd name="T0" fmla="*/ 7 w 13"/>
                <a:gd name="T1" fmla="*/ 0 h 14"/>
                <a:gd name="T2" fmla="*/ 8 w 13"/>
                <a:gd name="T3" fmla="*/ 1 h 14"/>
                <a:gd name="T4" fmla="*/ 9 w 13"/>
                <a:gd name="T5" fmla="*/ 1 h 14"/>
                <a:gd name="T6" fmla="*/ 10 w 13"/>
                <a:gd name="T7" fmla="*/ 1 h 14"/>
                <a:gd name="T8" fmla="*/ 11 w 13"/>
                <a:gd name="T9" fmla="*/ 2 h 14"/>
                <a:gd name="T10" fmla="*/ 12 w 13"/>
                <a:gd name="T11" fmla="*/ 4 h 14"/>
                <a:gd name="T12" fmla="*/ 12 w 13"/>
                <a:gd name="T13" fmla="*/ 5 h 14"/>
                <a:gd name="T14" fmla="*/ 13 w 13"/>
                <a:gd name="T15" fmla="*/ 6 h 14"/>
                <a:gd name="T16" fmla="*/ 13 w 13"/>
                <a:gd name="T17" fmla="*/ 7 h 14"/>
                <a:gd name="T18" fmla="*/ 13 w 13"/>
                <a:gd name="T19" fmla="*/ 9 h 14"/>
                <a:gd name="T20" fmla="*/ 12 w 13"/>
                <a:gd name="T21" fmla="*/ 10 h 14"/>
                <a:gd name="T22" fmla="*/ 12 w 13"/>
                <a:gd name="T23" fmla="*/ 11 h 14"/>
                <a:gd name="T24" fmla="*/ 11 w 13"/>
                <a:gd name="T25" fmla="*/ 12 h 14"/>
                <a:gd name="T26" fmla="*/ 10 w 13"/>
                <a:gd name="T27" fmla="*/ 12 h 14"/>
                <a:gd name="T28" fmla="*/ 9 w 13"/>
                <a:gd name="T29" fmla="*/ 14 h 14"/>
                <a:gd name="T30" fmla="*/ 8 w 13"/>
                <a:gd name="T31" fmla="*/ 14 h 14"/>
                <a:gd name="T32" fmla="*/ 7 w 13"/>
                <a:gd name="T33" fmla="*/ 14 h 14"/>
                <a:gd name="T34" fmla="*/ 4 w 13"/>
                <a:gd name="T35" fmla="*/ 14 h 14"/>
                <a:gd name="T36" fmla="*/ 3 w 13"/>
                <a:gd name="T37" fmla="*/ 14 h 14"/>
                <a:gd name="T38" fmla="*/ 2 w 13"/>
                <a:gd name="T39" fmla="*/ 12 h 14"/>
                <a:gd name="T40" fmla="*/ 1 w 13"/>
                <a:gd name="T41" fmla="*/ 12 h 14"/>
                <a:gd name="T42" fmla="*/ 1 w 13"/>
                <a:gd name="T43" fmla="*/ 11 h 14"/>
                <a:gd name="T44" fmla="*/ 0 w 13"/>
                <a:gd name="T45" fmla="*/ 10 h 14"/>
                <a:gd name="T46" fmla="*/ 0 w 13"/>
                <a:gd name="T47" fmla="*/ 9 h 14"/>
                <a:gd name="T48" fmla="*/ 0 w 13"/>
                <a:gd name="T49" fmla="*/ 7 h 14"/>
                <a:gd name="T50" fmla="*/ 0 w 13"/>
                <a:gd name="T51" fmla="*/ 6 h 14"/>
                <a:gd name="T52" fmla="*/ 0 w 13"/>
                <a:gd name="T53" fmla="*/ 5 h 14"/>
                <a:gd name="T54" fmla="*/ 1 w 13"/>
                <a:gd name="T55" fmla="*/ 4 h 14"/>
                <a:gd name="T56" fmla="*/ 1 w 13"/>
                <a:gd name="T57" fmla="*/ 2 h 14"/>
                <a:gd name="T58" fmla="*/ 2 w 13"/>
                <a:gd name="T59" fmla="*/ 1 h 14"/>
                <a:gd name="T60" fmla="*/ 3 w 13"/>
                <a:gd name="T61" fmla="*/ 1 h 14"/>
                <a:gd name="T62" fmla="*/ 4 w 13"/>
                <a:gd name="T63" fmla="*/ 1 h 14"/>
                <a:gd name="T64" fmla="*/ 7 w 13"/>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14"/>
                <a:gd name="T101" fmla="*/ 13 w 13"/>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14">
                  <a:moveTo>
                    <a:pt x="7" y="0"/>
                  </a:moveTo>
                  <a:lnTo>
                    <a:pt x="8" y="1"/>
                  </a:lnTo>
                  <a:lnTo>
                    <a:pt x="9" y="1"/>
                  </a:lnTo>
                  <a:lnTo>
                    <a:pt x="10" y="1"/>
                  </a:lnTo>
                  <a:lnTo>
                    <a:pt x="11" y="2"/>
                  </a:lnTo>
                  <a:lnTo>
                    <a:pt x="12" y="4"/>
                  </a:lnTo>
                  <a:lnTo>
                    <a:pt x="12" y="5"/>
                  </a:lnTo>
                  <a:lnTo>
                    <a:pt x="13" y="6"/>
                  </a:lnTo>
                  <a:lnTo>
                    <a:pt x="13" y="7"/>
                  </a:lnTo>
                  <a:lnTo>
                    <a:pt x="13" y="9"/>
                  </a:lnTo>
                  <a:lnTo>
                    <a:pt x="12" y="10"/>
                  </a:lnTo>
                  <a:lnTo>
                    <a:pt x="12" y="11"/>
                  </a:lnTo>
                  <a:lnTo>
                    <a:pt x="11" y="12"/>
                  </a:lnTo>
                  <a:lnTo>
                    <a:pt x="10" y="12"/>
                  </a:lnTo>
                  <a:lnTo>
                    <a:pt x="9" y="14"/>
                  </a:lnTo>
                  <a:lnTo>
                    <a:pt x="8" y="14"/>
                  </a:lnTo>
                  <a:lnTo>
                    <a:pt x="7" y="14"/>
                  </a:lnTo>
                  <a:lnTo>
                    <a:pt x="4" y="14"/>
                  </a:lnTo>
                  <a:lnTo>
                    <a:pt x="3" y="14"/>
                  </a:lnTo>
                  <a:lnTo>
                    <a:pt x="2" y="12"/>
                  </a:lnTo>
                  <a:lnTo>
                    <a:pt x="1" y="12"/>
                  </a:lnTo>
                  <a:lnTo>
                    <a:pt x="1" y="11"/>
                  </a:lnTo>
                  <a:lnTo>
                    <a:pt x="0" y="10"/>
                  </a:lnTo>
                  <a:lnTo>
                    <a:pt x="0" y="9"/>
                  </a:lnTo>
                  <a:lnTo>
                    <a:pt x="0" y="7"/>
                  </a:lnTo>
                  <a:lnTo>
                    <a:pt x="0" y="6"/>
                  </a:lnTo>
                  <a:lnTo>
                    <a:pt x="0" y="5"/>
                  </a:lnTo>
                  <a:lnTo>
                    <a:pt x="1" y="4"/>
                  </a:lnTo>
                  <a:lnTo>
                    <a:pt x="1" y="2"/>
                  </a:lnTo>
                  <a:lnTo>
                    <a:pt x="2" y="1"/>
                  </a:lnTo>
                  <a:lnTo>
                    <a:pt x="3" y="1"/>
                  </a:lnTo>
                  <a:lnTo>
                    <a:pt x="4" y="1"/>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70" name="Freeform 161"/>
            <p:cNvSpPr>
              <a:spLocks/>
            </p:cNvSpPr>
            <p:nvPr/>
          </p:nvSpPr>
          <p:spPr bwMode="auto">
            <a:xfrm>
              <a:off x="1716" y="3473"/>
              <a:ext cx="13" cy="14"/>
            </a:xfrm>
            <a:custGeom>
              <a:avLst/>
              <a:gdLst>
                <a:gd name="T0" fmla="*/ 7 w 13"/>
                <a:gd name="T1" fmla="*/ 0 h 14"/>
                <a:gd name="T2" fmla="*/ 8 w 13"/>
                <a:gd name="T3" fmla="*/ 1 h 14"/>
                <a:gd name="T4" fmla="*/ 9 w 13"/>
                <a:gd name="T5" fmla="*/ 1 h 14"/>
                <a:gd name="T6" fmla="*/ 10 w 13"/>
                <a:gd name="T7" fmla="*/ 1 h 14"/>
                <a:gd name="T8" fmla="*/ 11 w 13"/>
                <a:gd name="T9" fmla="*/ 2 h 14"/>
                <a:gd name="T10" fmla="*/ 12 w 13"/>
                <a:gd name="T11" fmla="*/ 4 h 14"/>
                <a:gd name="T12" fmla="*/ 12 w 13"/>
                <a:gd name="T13" fmla="*/ 5 h 14"/>
                <a:gd name="T14" fmla="*/ 13 w 13"/>
                <a:gd name="T15" fmla="*/ 6 h 14"/>
                <a:gd name="T16" fmla="*/ 13 w 13"/>
                <a:gd name="T17" fmla="*/ 7 h 14"/>
                <a:gd name="T18" fmla="*/ 13 w 13"/>
                <a:gd name="T19" fmla="*/ 9 h 14"/>
                <a:gd name="T20" fmla="*/ 12 w 13"/>
                <a:gd name="T21" fmla="*/ 10 h 14"/>
                <a:gd name="T22" fmla="*/ 12 w 13"/>
                <a:gd name="T23" fmla="*/ 11 h 14"/>
                <a:gd name="T24" fmla="*/ 11 w 13"/>
                <a:gd name="T25" fmla="*/ 12 h 14"/>
                <a:gd name="T26" fmla="*/ 10 w 13"/>
                <a:gd name="T27" fmla="*/ 12 h 14"/>
                <a:gd name="T28" fmla="*/ 9 w 13"/>
                <a:gd name="T29" fmla="*/ 14 h 14"/>
                <a:gd name="T30" fmla="*/ 8 w 13"/>
                <a:gd name="T31" fmla="*/ 14 h 14"/>
                <a:gd name="T32" fmla="*/ 7 w 13"/>
                <a:gd name="T33" fmla="*/ 14 h 14"/>
                <a:gd name="T34" fmla="*/ 4 w 13"/>
                <a:gd name="T35" fmla="*/ 14 h 14"/>
                <a:gd name="T36" fmla="*/ 3 w 13"/>
                <a:gd name="T37" fmla="*/ 14 h 14"/>
                <a:gd name="T38" fmla="*/ 2 w 13"/>
                <a:gd name="T39" fmla="*/ 12 h 14"/>
                <a:gd name="T40" fmla="*/ 1 w 13"/>
                <a:gd name="T41" fmla="*/ 12 h 14"/>
                <a:gd name="T42" fmla="*/ 1 w 13"/>
                <a:gd name="T43" fmla="*/ 11 h 14"/>
                <a:gd name="T44" fmla="*/ 0 w 13"/>
                <a:gd name="T45" fmla="*/ 10 h 14"/>
                <a:gd name="T46" fmla="*/ 0 w 13"/>
                <a:gd name="T47" fmla="*/ 9 h 14"/>
                <a:gd name="T48" fmla="*/ 0 w 13"/>
                <a:gd name="T49" fmla="*/ 7 h 14"/>
                <a:gd name="T50" fmla="*/ 0 w 13"/>
                <a:gd name="T51" fmla="*/ 6 h 14"/>
                <a:gd name="T52" fmla="*/ 0 w 13"/>
                <a:gd name="T53" fmla="*/ 5 h 14"/>
                <a:gd name="T54" fmla="*/ 1 w 13"/>
                <a:gd name="T55" fmla="*/ 4 h 14"/>
                <a:gd name="T56" fmla="*/ 1 w 13"/>
                <a:gd name="T57" fmla="*/ 2 h 14"/>
                <a:gd name="T58" fmla="*/ 2 w 13"/>
                <a:gd name="T59" fmla="*/ 1 h 14"/>
                <a:gd name="T60" fmla="*/ 3 w 13"/>
                <a:gd name="T61" fmla="*/ 1 h 14"/>
                <a:gd name="T62" fmla="*/ 4 w 13"/>
                <a:gd name="T63" fmla="*/ 1 h 14"/>
                <a:gd name="T64" fmla="*/ 7 w 13"/>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14"/>
                <a:gd name="T101" fmla="*/ 13 w 13"/>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14">
                  <a:moveTo>
                    <a:pt x="7" y="0"/>
                  </a:moveTo>
                  <a:lnTo>
                    <a:pt x="8" y="1"/>
                  </a:lnTo>
                  <a:lnTo>
                    <a:pt x="9" y="1"/>
                  </a:lnTo>
                  <a:lnTo>
                    <a:pt x="10" y="1"/>
                  </a:lnTo>
                  <a:lnTo>
                    <a:pt x="11" y="2"/>
                  </a:lnTo>
                  <a:lnTo>
                    <a:pt x="12" y="4"/>
                  </a:lnTo>
                  <a:lnTo>
                    <a:pt x="12" y="5"/>
                  </a:lnTo>
                  <a:lnTo>
                    <a:pt x="13" y="6"/>
                  </a:lnTo>
                  <a:lnTo>
                    <a:pt x="13" y="7"/>
                  </a:lnTo>
                  <a:lnTo>
                    <a:pt x="13" y="9"/>
                  </a:lnTo>
                  <a:lnTo>
                    <a:pt x="12" y="10"/>
                  </a:lnTo>
                  <a:lnTo>
                    <a:pt x="12" y="11"/>
                  </a:lnTo>
                  <a:lnTo>
                    <a:pt x="11" y="12"/>
                  </a:lnTo>
                  <a:lnTo>
                    <a:pt x="10" y="12"/>
                  </a:lnTo>
                  <a:lnTo>
                    <a:pt x="9" y="14"/>
                  </a:lnTo>
                  <a:lnTo>
                    <a:pt x="8" y="14"/>
                  </a:lnTo>
                  <a:lnTo>
                    <a:pt x="7" y="14"/>
                  </a:lnTo>
                  <a:lnTo>
                    <a:pt x="4" y="14"/>
                  </a:lnTo>
                  <a:lnTo>
                    <a:pt x="3" y="14"/>
                  </a:lnTo>
                  <a:lnTo>
                    <a:pt x="2" y="12"/>
                  </a:lnTo>
                  <a:lnTo>
                    <a:pt x="1" y="12"/>
                  </a:lnTo>
                  <a:lnTo>
                    <a:pt x="1" y="11"/>
                  </a:lnTo>
                  <a:lnTo>
                    <a:pt x="0" y="10"/>
                  </a:lnTo>
                  <a:lnTo>
                    <a:pt x="0" y="9"/>
                  </a:lnTo>
                  <a:lnTo>
                    <a:pt x="0" y="7"/>
                  </a:lnTo>
                  <a:lnTo>
                    <a:pt x="0" y="6"/>
                  </a:lnTo>
                  <a:lnTo>
                    <a:pt x="0" y="5"/>
                  </a:lnTo>
                  <a:lnTo>
                    <a:pt x="1" y="4"/>
                  </a:lnTo>
                  <a:lnTo>
                    <a:pt x="1" y="2"/>
                  </a:lnTo>
                  <a:lnTo>
                    <a:pt x="2" y="1"/>
                  </a:lnTo>
                  <a:lnTo>
                    <a:pt x="3" y="1"/>
                  </a:lnTo>
                  <a:lnTo>
                    <a:pt x="4" y="1"/>
                  </a:lnTo>
                  <a:lnTo>
                    <a:pt x="7"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71" name="Freeform 162"/>
            <p:cNvSpPr>
              <a:spLocks/>
            </p:cNvSpPr>
            <p:nvPr/>
          </p:nvSpPr>
          <p:spPr bwMode="auto">
            <a:xfrm>
              <a:off x="1746" y="3473"/>
              <a:ext cx="13" cy="14"/>
            </a:xfrm>
            <a:custGeom>
              <a:avLst/>
              <a:gdLst>
                <a:gd name="T0" fmla="*/ 7 w 13"/>
                <a:gd name="T1" fmla="*/ 0 h 14"/>
                <a:gd name="T2" fmla="*/ 8 w 13"/>
                <a:gd name="T3" fmla="*/ 1 h 14"/>
                <a:gd name="T4" fmla="*/ 9 w 13"/>
                <a:gd name="T5" fmla="*/ 1 h 14"/>
                <a:gd name="T6" fmla="*/ 10 w 13"/>
                <a:gd name="T7" fmla="*/ 1 h 14"/>
                <a:gd name="T8" fmla="*/ 11 w 13"/>
                <a:gd name="T9" fmla="*/ 2 h 14"/>
                <a:gd name="T10" fmla="*/ 12 w 13"/>
                <a:gd name="T11" fmla="*/ 4 h 14"/>
                <a:gd name="T12" fmla="*/ 12 w 13"/>
                <a:gd name="T13" fmla="*/ 5 h 14"/>
                <a:gd name="T14" fmla="*/ 13 w 13"/>
                <a:gd name="T15" fmla="*/ 6 h 14"/>
                <a:gd name="T16" fmla="*/ 13 w 13"/>
                <a:gd name="T17" fmla="*/ 7 h 14"/>
                <a:gd name="T18" fmla="*/ 13 w 13"/>
                <a:gd name="T19" fmla="*/ 9 h 14"/>
                <a:gd name="T20" fmla="*/ 12 w 13"/>
                <a:gd name="T21" fmla="*/ 10 h 14"/>
                <a:gd name="T22" fmla="*/ 12 w 13"/>
                <a:gd name="T23" fmla="*/ 11 h 14"/>
                <a:gd name="T24" fmla="*/ 11 w 13"/>
                <a:gd name="T25" fmla="*/ 12 h 14"/>
                <a:gd name="T26" fmla="*/ 10 w 13"/>
                <a:gd name="T27" fmla="*/ 12 h 14"/>
                <a:gd name="T28" fmla="*/ 9 w 13"/>
                <a:gd name="T29" fmla="*/ 14 h 14"/>
                <a:gd name="T30" fmla="*/ 8 w 13"/>
                <a:gd name="T31" fmla="*/ 14 h 14"/>
                <a:gd name="T32" fmla="*/ 7 w 13"/>
                <a:gd name="T33" fmla="*/ 14 h 14"/>
                <a:gd name="T34" fmla="*/ 6 w 13"/>
                <a:gd name="T35" fmla="*/ 14 h 14"/>
                <a:gd name="T36" fmla="*/ 3 w 13"/>
                <a:gd name="T37" fmla="*/ 14 h 14"/>
                <a:gd name="T38" fmla="*/ 2 w 13"/>
                <a:gd name="T39" fmla="*/ 12 h 14"/>
                <a:gd name="T40" fmla="*/ 2 w 13"/>
                <a:gd name="T41" fmla="*/ 12 h 14"/>
                <a:gd name="T42" fmla="*/ 1 w 13"/>
                <a:gd name="T43" fmla="*/ 11 h 14"/>
                <a:gd name="T44" fmla="*/ 0 w 13"/>
                <a:gd name="T45" fmla="*/ 10 h 14"/>
                <a:gd name="T46" fmla="*/ 0 w 13"/>
                <a:gd name="T47" fmla="*/ 9 h 14"/>
                <a:gd name="T48" fmla="*/ 0 w 13"/>
                <a:gd name="T49" fmla="*/ 7 h 14"/>
                <a:gd name="T50" fmla="*/ 0 w 13"/>
                <a:gd name="T51" fmla="*/ 6 h 14"/>
                <a:gd name="T52" fmla="*/ 0 w 13"/>
                <a:gd name="T53" fmla="*/ 5 h 14"/>
                <a:gd name="T54" fmla="*/ 1 w 13"/>
                <a:gd name="T55" fmla="*/ 4 h 14"/>
                <a:gd name="T56" fmla="*/ 2 w 13"/>
                <a:gd name="T57" fmla="*/ 2 h 14"/>
                <a:gd name="T58" fmla="*/ 2 w 13"/>
                <a:gd name="T59" fmla="*/ 1 h 14"/>
                <a:gd name="T60" fmla="*/ 3 w 13"/>
                <a:gd name="T61" fmla="*/ 1 h 14"/>
                <a:gd name="T62" fmla="*/ 6 w 13"/>
                <a:gd name="T63" fmla="*/ 1 h 14"/>
                <a:gd name="T64" fmla="*/ 7 w 13"/>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14"/>
                <a:gd name="T101" fmla="*/ 13 w 13"/>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14">
                  <a:moveTo>
                    <a:pt x="7" y="0"/>
                  </a:moveTo>
                  <a:lnTo>
                    <a:pt x="8" y="1"/>
                  </a:lnTo>
                  <a:lnTo>
                    <a:pt x="9" y="1"/>
                  </a:lnTo>
                  <a:lnTo>
                    <a:pt x="10" y="1"/>
                  </a:lnTo>
                  <a:lnTo>
                    <a:pt x="11" y="2"/>
                  </a:lnTo>
                  <a:lnTo>
                    <a:pt x="12" y="4"/>
                  </a:lnTo>
                  <a:lnTo>
                    <a:pt x="12" y="5"/>
                  </a:lnTo>
                  <a:lnTo>
                    <a:pt x="13" y="6"/>
                  </a:lnTo>
                  <a:lnTo>
                    <a:pt x="13" y="7"/>
                  </a:lnTo>
                  <a:lnTo>
                    <a:pt x="13" y="9"/>
                  </a:lnTo>
                  <a:lnTo>
                    <a:pt x="12" y="10"/>
                  </a:lnTo>
                  <a:lnTo>
                    <a:pt x="12" y="11"/>
                  </a:lnTo>
                  <a:lnTo>
                    <a:pt x="11" y="12"/>
                  </a:lnTo>
                  <a:lnTo>
                    <a:pt x="10" y="12"/>
                  </a:lnTo>
                  <a:lnTo>
                    <a:pt x="9" y="14"/>
                  </a:lnTo>
                  <a:lnTo>
                    <a:pt x="8" y="14"/>
                  </a:lnTo>
                  <a:lnTo>
                    <a:pt x="7" y="14"/>
                  </a:lnTo>
                  <a:lnTo>
                    <a:pt x="6" y="14"/>
                  </a:lnTo>
                  <a:lnTo>
                    <a:pt x="3" y="14"/>
                  </a:lnTo>
                  <a:lnTo>
                    <a:pt x="2" y="12"/>
                  </a:lnTo>
                  <a:lnTo>
                    <a:pt x="1" y="11"/>
                  </a:lnTo>
                  <a:lnTo>
                    <a:pt x="0" y="10"/>
                  </a:lnTo>
                  <a:lnTo>
                    <a:pt x="0" y="9"/>
                  </a:lnTo>
                  <a:lnTo>
                    <a:pt x="0" y="7"/>
                  </a:lnTo>
                  <a:lnTo>
                    <a:pt x="0" y="6"/>
                  </a:lnTo>
                  <a:lnTo>
                    <a:pt x="0" y="5"/>
                  </a:lnTo>
                  <a:lnTo>
                    <a:pt x="1" y="4"/>
                  </a:lnTo>
                  <a:lnTo>
                    <a:pt x="2" y="2"/>
                  </a:lnTo>
                  <a:lnTo>
                    <a:pt x="2" y="1"/>
                  </a:lnTo>
                  <a:lnTo>
                    <a:pt x="3" y="1"/>
                  </a:lnTo>
                  <a:lnTo>
                    <a:pt x="6" y="1"/>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72" name="Freeform 163"/>
            <p:cNvSpPr>
              <a:spLocks/>
            </p:cNvSpPr>
            <p:nvPr/>
          </p:nvSpPr>
          <p:spPr bwMode="auto">
            <a:xfrm>
              <a:off x="1746" y="3473"/>
              <a:ext cx="13" cy="14"/>
            </a:xfrm>
            <a:custGeom>
              <a:avLst/>
              <a:gdLst>
                <a:gd name="T0" fmla="*/ 7 w 13"/>
                <a:gd name="T1" fmla="*/ 0 h 14"/>
                <a:gd name="T2" fmla="*/ 8 w 13"/>
                <a:gd name="T3" fmla="*/ 1 h 14"/>
                <a:gd name="T4" fmla="*/ 9 w 13"/>
                <a:gd name="T5" fmla="*/ 1 h 14"/>
                <a:gd name="T6" fmla="*/ 10 w 13"/>
                <a:gd name="T7" fmla="*/ 1 h 14"/>
                <a:gd name="T8" fmla="*/ 11 w 13"/>
                <a:gd name="T9" fmla="*/ 2 h 14"/>
                <a:gd name="T10" fmla="*/ 12 w 13"/>
                <a:gd name="T11" fmla="*/ 4 h 14"/>
                <a:gd name="T12" fmla="*/ 12 w 13"/>
                <a:gd name="T13" fmla="*/ 5 h 14"/>
                <a:gd name="T14" fmla="*/ 13 w 13"/>
                <a:gd name="T15" fmla="*/ 6 h 14"/>
                <a:gd name="T16" fmla="*/ 13 w 13"/>
                <a:gd name="T17" fmla="*/ 7 h 14"/>
                <a:gd name="T18" fmla="*/ 13 w 13"/>
                <a:gd name="T19" fmla="*/ 9 h 14"/>
                <a:gd name="T20" fmla="*/ 12 w 13"/>
                <a:gd name="T21" fmla="*/ 10 h 14"/>
                <a:gd name="T22" fmla="*/ 12 w 13"/>
                <a:gd name="T23" fmla="*/ 11 h 14"/>
                <a:gd name="T24" fmla="*/ 11 w 13"/>
                <a:gd name="T25" fmla="*/ 12 h 14"/>
                <a:gd name="T26" fmla="*/ 10 w 13"/>
                <a:gd name="T27" fmla="*/ 12 h 14"/>
                <a:gd name="T28" fmla="*/ 9 w 13"/>
                <a:gd name="T29" fmla="*/ 14 h 14"/>
                <a:gd name="T30" fmla="*/ 8 w 13"/>
                <a:gd name="T31" fmla="*/ 14 h 14"/>
                <a:gd name="T32" fmla="*/ 7 w 13"/>
                <a:gd name="T33" fmla="*/ 14 h 14"/>
                <a:gd name="T34" fmla="*/ 6 w 13"/>
                <a:gd name="T35" fmla="*/ 14 h 14"/>
                <a:gd name="T36" fmla="*/ 3 w 13"/>
                <a:gd name="T37" fmla="*/ 14 h 14"/>
                <a:gd name="T38" fmla="*/ 2 w 13"/>
                <a:gd name="T39" fmla="*/ 12 h 14"/>
                <a:gd name="T40" fmla="*/ 1 w 13"/>
                <a:gd name="T41" fmla="*/ 11 h 14"/>
                <a:gd name="T42" fmla="*/ 0 w 13"/>
                <a:gd name="T43" fmla="*/ 10 h 14"/>
                <a:gd name="T44" fmla="*/ 0 w 13"/>
                <a:gd name="T45" fmla="*/ 9 h 14"/>
                <a:gd name="T46" fmla="*/ 0 w 13"/>
                <a:gd name="T47" fmla="*/ 7 h 14"/>
                <a:gd name="T48" fmla="*/ 0 w 13"/>
                <a:gd name="T49" fmla="*/ 6 h 14"/>
                <a:gd name="T50" fmla="*/ 0 w 13"/>
                <a:gd name="T51" fmla="*/ 5 h 14"/>
                <a:gd name="T52" fmla="*/ 1 w 13"/>
                <a:gd name="T53" fmla="*/ 4 h 14"/>
                <a:gd name="T54" fmla="*/ 2 w 13"/>
                <a:gd name="T55" fmla="*/ 2 h 14"/>
                <a:gd name="T56" fmla="*/ 2 w 13"/>
                <a:gd name="T57" fmla="*/ 1 h 14"/>
                <a:gd name="T58" fmla="*/ 3 w 13"/>
                <a:gd name="T59" fmla="*/ 1 h 14"/>
                <a:gd name="T60" fmla="*/ 6 w 13"/>
                <a:gd name="T61" fmla="*/ 1 h 14"/>
                <a:gd name="T62" fmla="*/ 7 w 13"/>
                <a:gd name="T63" fmla="*/ 0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
                <a:gd name="T97" fmla="*/ 0 h 14"/>
                <a:gd name="T98" fmla="*/ 13 w 13"/>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 h="14">
                  <a:moveTo>
                    <a:pt x="7" y="0"/>
                  </a:moveTo>
                  <a:lnTo>
                    <a:pt x="8" y="1"/>
                  </a:lnTo>
                  <a:lnTo>
                    <a:pt x="9" y="1"/>
                  </a:lnTo>
                  <a:lnTo>
                    <a:pt x="10" y="1"/>
                  </a:lnTo>
                  <a:lnTo>
                    <a:pt x="11" y="2"/>
                  </a:lnTo>
                  <a:lnTo>
                    <a:pt x="12" y="4"/>
                  </a:lnTo>
                  <a:lnTo>
                    <a:pt x="12" y="5"/>
                  </a:lnTo>
                  <a:lnTo>
                    <a:pt x="13" y="6"/>
                  </a:lnTo>
                  <a:lnTo>
                    <a:pt x="13" y="7"/>
                  </a:lnTo>
                  <a:lnTo>
                    <a:pt x="13" y="9"/>
                  </a:lnTo>
                  <a:lnTo>
                    <a:pt x="12" y="10"/>
                  </a:lnTo>
                  <a:lnTo>
                    <a:pt x="12" y="11"/>
                  </a:lnTo>
                  <a:lnTo>
                    <a:pt x="11" y="12"/>
                  </a:lnTo>
                  <a:lnTo>
                    <a:pt x="10" y="12"/>
                  </a:lnTo>
                  <a:lnTo>
                    <a:pt x="9" y="14"/>
                  </a:lnTo>
                  <a:lnTo>
                    <a:pt x="8" y="14"/>
                  </a:lnTo>
                  <a:lnTo>
                    <a:pt x="7" y="14"/>
                  </a:lnTo>
                  <a:lnTo>
                    <a:pt x="6" y="14"/>
                  </a:lnTo>
                  <a:lnTo>
                    <a:pt x="3" y="14"/>
                  </a:lnTo>
                  <a:lnTo>
                    <a:pt x="2" y="12"/>
                  </a:lnTo>
                  <a:lnTo>
                    <a:pt x="1" y="11"/>
                  </a:lnTo>
                  <a:lnTo>
                    <a:pt x="0" y="10"/>
                  </a:lnTo>
                  <a:lnTo>
                    <a:pt x="0" y="9"/>
                  </a:lnTo>
                  <a:lnTo>
                    <a:pt x="0" y="7"/>
                  </a:lnTo>
                  <a:lnTo>
                    <a:pt x="0" y="6"/>
                  </a:lnTo>
                  <a:lnTo>
                    <a:pt x="0" y="5"/>
                  </a:lnTo>
                  <a:lnTo>
                    <a:pt x="1" y="4"/>
                  </a:lnTo>
                  <a:lnTo>
                    <a:pt x="2" y="2"/>
                  </a:lnTo>
                  <a:lnTo>
                    <a:pt x="2" y="1"/>
                  </a:lnTo>
                  <a:lnTo>
                    <a:pt x="3" y="1"/>
                  </a:lnTo>
                  <a:lnTo>
                    <a:pt x="6" y="1"/>
                  </a:lnTo>
                  <a:lnTo>
                    <a:pt x="7"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73" name="Freeform 164"/>
            <p:cNvSpPr>
              <a:spLocks/>
            </p:cNvSpPr>
            <p:nvPr/>
          </p:nvSpPr>
          <p:spPr bwMode="auto">
            <a:xfrm>
              <a:off x="1776" y="3473"/>
              <a:ext cx="14" cy="14"/>
            </a:xfrm>
            <a:custGeom>
              <a:avLst/>
              <a:gdLst>
                <a:gd name="T0" fmla="*/ 7 w 14"/>
                <a:gd name="T1" fmla="*/ 0 h 14"/>
                <a:gd name="T2" fmla="*/ 8 w 14"/>
                <a:gd name="T3" fmla="*/ 1 h 14"/>
                <a:gd name="T4" fmla="*/ 9 w 14"/>
                <a:gd name="T5" fmla="*/ 1 h 14"/>
                <a:gd name="T6" fmla="*/ 10 w 14"/>
                <a:gd name="T7" fmla="*/ 1 h 14"/>
                <a:gd name="T8" fmla="*/ 11 w 14"/>
                <a:gd name="T9" fmla="*/ 2 h 14"/>
                <a:gd name="T10" fmla="*/ 13 w 14"/>
                <a:gd name="T11" fmla="*/ 4 h 14"/>
                <a:gd name="T12" fmla="*/ 13 w 14"/>
                <a:gd name="T13" fmla="*/ 5 h 14"/>
                <a:gd name="T14" fmla="*/ 14 w 14"/>
                <a:gd name="T15" fmla="*/ 6 h 14"/>
                <a:gd name="T16" fmla="*/ 14 w 14"/>
                <a:gd name="T17" fmla="*/ 7 h 14"/>
                <a:gd name="T18" fmla="*/ 14 w 14"/>
                <a:gd name="T19" fmla="*/ 9 h 14"/>
                <a:gd name="T20" fmla="*/ 13 w 14"/>
                <a:gd name="T21" fmla="*/ 10 h 14"/>
                <a:gd name="T22" fmla="*/ 13 w 14"/>
                <a:gd name="T23" fmla="*/ 11 h 14"/>
                <a:gd name="T24" fmla="*/ 11 w 14"/>
                <a:gd name="T25" fmla="*/ 12 h 14"/>
                <a:gd name="T26" fmla="*/ 10 w 14"/>
                <a:gd name="T27" fmla="*/ 12 h 14"/>
                <a:gd name="T28" fmla="*/ 9 w 14"/>
                <a:gd name="T29" fmla="*/ 14 h 14"/>
                <a:gd name="T30" fmla="*/ 8 w 14"/>
                <a:gd name="T31" fmla="*/ 14 h 14"/>
                <a:gd name="T32" fmla="*/ 7 w 14"/>
                <a:gd name="T33" fmla="*/ 14 h 14"/>
                <a:gd name="T34" fmla="*/ 6 w 14"/>
                <a:gd name="T35" fmla="*/ 14 h 14"/>
                <a:gd name="T36" fmla="*/ 5 w 14"/>
                <a:gd name="T37" fmla="*/ 14 h 14"/>
                <a:gd name="T38" fmla="*/ 4 w 14"/>
                <a:gd name="T39" fmla="*/ 12 h 14"/>
                <a:gd name="T40" fmla="*/ 2 w 14"/>
                <a:gd name="T41" fmla="*/ 12 h 14"/>
                <a:gd name="T42" fmla="*/ 1 w 14"/>
                <a:gd name="T43" fmla="*/ 11 h 14"/>
                <a:gd name="T44" fmla="*/ 0 w 14"/>
                <a:gd name="T45" fmla="*/ 10 h 14"/>
                <a:gd name="T46" fmla="*/ 0 w 14"/>
                <a:gd name="T47" fmla="*/ 9 h 14"/>
                <a:gd name="T48" fmla="*/ 0 w 14"/>
                <a:gd name="T49" fmla="*/ 7 h 14"/>
                <a:gd name="T50" fmla="*/ 0 w 14"/>
                <a:gd name="T51" fmla="*/ 6 h 14"/>
                <a:gd name="T52" fmla="*/ 0 w 14"/>
                <a:gd name="T53" fmla="*/ 5 h 14"/>
                <a:gd name="T54" fmla="*/ 1 w 14"/>
                <a:gd name="T55" fmla="*/ 4 h 14"/>
                <a:gd name="T56" fmla="*/ 2 w 14"/>
                <a:gd name="T57" fmla="*/ 2 h 14"/>
                <a:gd name="T58" fmla="*/ 4 w 14"/>
                <a:gd name="T59" fmla="*/ 1 h 14"/>
                <a:gd name="T60" fmla="*/ 5 w 14"/>
                <a:gd name="T61" fmla="*/ 1 h 14"/>
                <a:gd name="T62" fmla="*/ 6 w 14"/>
                <a:gd name="T63" fmla="*/ 1 h 14"/>
                <a:gd name="T64" fmla="*/ 7 w 14"/>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14"/>
                <a:gd name="T101" fmla="*/ 14 w 14"/>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14">
                  <a:moveTo>
                    <a:pt x="7" y="0"/>
                  </a:moveTo>
                  <a:lnTo>
                    <a:pt x="8" y="1"/>
                  </a:lnTo>
                  <a:lnTo>
                    <a:pt x="9" y="1"/>
                  </a:lnTo>
                  <a:lnTo>
                    <a:pt x="10" y="1"/>
                  </a:lnTo>
                  <a:lnTo>
                    <a:pt x="11" y="2"/>
                  </a:lnTo>
                  <a:lnTo>
                    <a:pt x="13" y="4"/>
                  </a:lnTo>
                  <a:lnTo>
                    <a:pt x="13" y="5"/>
                  </a:lnTo>
                  <a:lnTo>
                    <a:pt x="14" y="6"/>
                  </a:lnTo>
                  <a:lnTo>
                    <a:pt x="14" y="7"/>
                  </a:lnTo>
                  <a:lnTo>
                    <a:pt x="14" y="9"/>
                  </a:lnTo>
                  <a:lnTo>
                    <a:pt x="13" y="10"/>
                  </a:lnTo>
                  <a:lnTo>
                    <a:pt x="13" y="11"/>
                  </a:lnTo>
                  <a:lnTo>
                    <a:pt x="11" y="12"/>
                  </a:lnTo>
                  <a:lnTo>
                    <a:pt x="10" y="12"/>
                  </a:lnTo>
                  <a:lnTo>
                    <a:pt x="9" y="14"/>
                  </a:lnTo>
                  <a:lnTo>
                    <a:pt x="8" y="14"/>
                  </a:lnTo>
                  <a:lnTo>
                    <a:pt x="7" y="14"/>
                  </a:lnTo>
                  <a:lnTo>
                    <a:pt x="6" y="14"/>
                  </a:lnTo>
                  <a:lnTo>
                    <a:pt x="5" y="14"/>
                  </a:lnTo>
                  <a:lnTo>
                    <a:pt x="4" y="12"/>
                  </a:lnTo>
                  <a:lnTo>
                    <a:pt x="2" y="12"/>
                  </a:lnTo>
                  <a:lnTo>
                    <a:pt x="1" y="11"/>
                  </a:lnTo>
                  <a:lnTo>
                    <a:pt x="0" y="10"/>
                  </a:lnTo>
                  <a:lnTo>
                    <a:pt x="0" y="9"/>
                  </a:lnTo>
                  <a:lnTo>
                    <a:pt x="0" y="7"/>
                  </a:lnTo>
                  <a:lnTo>
                    <a:pt x="0" y="6"/>
                  </a:lnTo>
                  <a:lnTo>
                    <a:pt x="0" y="5"/>
                  </a:lnTo>
                  <a:lnTo>
                    <a:pt x="1" y="4"/>
                  </a:lnTo>
                  <a:lnTo>
                    <a:pt x="2" y="2"/>
                  </a:lnTo>
                  <a:lnTo>
                    <a:pt x="4" y="1"/>
                  </a:lnTo>
                  <a:lnTo>
                    <a:pt x="5" y="1"/>
                  </a:lnTo>
                  <a:lnTo>
                    <a:pt x="6" y="1"/>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74" name="Freeform 165"/>
            <p:cNvSpPr>
              <a:spLocks/>
            </p:cNvSpPr>
            <p:nvPr/>
          </p:nvSpPr>
          <p:spPr bwMode="auto">
            <a:xfrm>
              <a:off x="1776" y="3473"/>
              <a:ext cx="14" cy="14"/>
            </a:xfrm>
            <a:custGeom>
              <a:avLst/>
              <a:gdLst>
                <a:gd name="T0" fmla="*/ 7 w 14"/>
                <a:gd name="T1" fmla="*/ 0 h 14"/>
                <a:gd name="T2" fmla="*/ 8 w 14"/>
                <a:gd name="T3" fmla="*/ 1 h 14"/>
                <a:gd name="T4" fmla="*/ 9 w 14"/>
                <a:gd name="T5" fmla="*/ 1 h 14"/>
                <a:gd name="T6" fmla="*/ 10 w 14"/>
                <a:gd name="T7" fmla="*/ 1 h 14"/>
                <a:gd name="T8" fmla="*/ 11 w 14"/>
                <a:gd name="T9" fmla="*/ 2 h 14"/>
                <a:gd name="T10" fmla="*/ 13 w 14"/>
                <a:gd name="T11" fmla="*/ 4 h 14"/>
                <a:gd name="T12" fmla="*/ 13 w 14"/>
                <a:gd name="T13" fmla="*/ 5 h 14"/>
                <a:gd name="T14" fmla="*/ 14 w 14"/>
                <a:gd name="T15" fmla="*/ 6 h 14"/>
                <a:gd name="T16" fmla="*/ 14 w 14"/>
                <a:gd name="T17" fmla="*/ 7 h 14"/>
                <a:gd name="T18" fmla="*/ 14 w 14"/>
                <a:gd name="T19" fmla="*/ 9 h 14"/>
                <a:gd name="T20" fmla="*/ 13 w 14"/>
                <a:gd name="T21" fmla="*/ 10 h 14"/>
                <a:gd name="T22" fmla="*/ 13 w 14"/>
                <a:gd name="T23" fmla="*/ 11 h 14"/>
                <a:gd name="T24" fmla="*/ 11 w 14"/>
                <a:gd name="T25" fmla="*/ 12 h 14"/>
                <a:gd name="T26" fmla="*/ 10 w 14"/>
                <a:gd name="T27" fmla="*/ 12 h 14"/>
                <a:gd name="T28" fmla="*/ 9 w 14"/>
                <a:gd name="T29" fmla="*/ 14 h 14"/>
                <a:gd name="T30" fmla="*/ 8 w 14"/>
                <a:gd name="T31" fmla="*/ 14 h 14"/>
                <a:gd name="T32" fmla="*/ 7 w 14"/>
                <a:gd name="T33" fmla="*/ 14 h 14"/>
                <a:gd name="T34" fmla="*/ 6 w 14"/>
                <a:gd name="T35" fmla="*/ 14 h 14"/>
                <a:gd name="T36" fmla="*/ 5 w 14"/>
                <a:gd name="T37" fmla="*/ 14 h 14"/>
                <a:gd name="T38" fmla="*/ 4 w 14"/>
                <a:gd name="T39" fmla="*/ 12 h 14"/>
                <a:gd name="T40" fmla="*/ 2 w 14"/>
                <a:gd name="T41" fmla="*/ 12 h 14"/>
                <a:gd name="T42" fmla="*/ 1 w 14"/>
                <a:gd name="T43" fmla="*/ 11 h 14"/>
                <a:gd name="T44" fmla="*/ 0 w 14"/>
                <a:gd name="T45" fmla="*/ 10 h 14"/>
                <a:gd name="T46" fmla="*/ 0 w 14"/>
                <a:gd name="T47" fmla="*/ 9 h 14"/>
                <a:gd name="T48" fmla="*/ 0 w 14"/>
                <a:gd name="T49" fmla="*/ 7 h 14"/>
                <a:gd name="T50" fmla="*/ 0 w 14"/>
                <a:gd name="T51" fmla="*/ 6 h 14"/>
                <a:gd name="T52" fmla="*/ 0 w 14"/>
                <a:gd name="T53" fmla="*/ 5 h 14"/>
                <a:gd name="T54" fmla="*/ 1 w 14"/>
                <a:gd name="T55" fmla="*/ 4 h 14"/>
                <a:gd name="T56" fmla="*/ 2 w 14"/>
                <a:gd name="T57" fmla="*/ 2 h 14"/>
                <a:gd name="T58" fmla="*/ 4 w 14"/>
                <a:gd name="T59" fmla="*/ 1 h 14"/>
                <a:gd name="T60" fmla="*/ 5 w 14"/>
                <a:gd name="T61" fmla="*/ 1 h 14"/>
                <a:gd name="T62" fmla="*/ 6 w 14"/>
                <a:gd name="T63" fmla="*/ 1 h 14"/>
                <a:gd name="T64" fmla="*/ 7 w 14"/>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14"/>
                <a:gd name="T101" fmla="*/ 14 w 14"/>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14">
                  <a:moveTo>
                    <a:pt x="7" y="0"/>
                  </a:moveTo>
                  <a:lnTo>
                    <a:pt x="8" y="1"/>
                  </a:lnTo>
                  <a:lnTo>
                    <a:pt x="9" y="1"/>
                  </a:lnTo>
                  <a:lnTo>
                    <a:pt x="10" y="1"/>
                  </a:lnTo>
                  <a:lnTo>
                    <a:pt x="11" y="2"/>
                  </a:lnTo>
                  <a:lnTo>
                    <a:pt x="13" y="4"/>
                  </a:lnTo>
                  <a:lnTo>
                    <a:pt x="13" y="5"/>
                  </a:lnTo>
                  <a:lnTo>
                    <a:pt x="14" y="6"/>
                  </a:lnTo>
                  <a:lnTo>
                    <a:pt x="14" y="7"/>
                  </a:lnTo>
                  <a:lnTo>
                    <a:pt x="14" y="9"/>
                  </a:lnTo>
                  <a:lnTo>
                    <a:pt x="13" y="10"/>
                  </a:lnTo>
                  <a:lnTo>
                    <a:pt x="13" y="11"/>
                  </a:lnTo>
                  <a:lnTo>
                    <a:pt x="11" y="12"/>
                  </a:lnTo>
                  <a:lnTo>
                    <a:pt x="10" y="12"/>
                  </a:lnTo>
                  <a:lnTo>
                    <a:pt x="9" y="14"/>
                  </a:lnTo>
                  <a:lnTo>
                    <a:pt x="8" y="14"/>
                  </a:lnTo>
                  <a:lnTo>
                    <a:pt x="7" y="14"/>
                  </a:lnTo>
                  <a:lnTo>
                    <a:pt x="6" y="14"/>
                  </a:lnTo>
                  <a:lnTo>
                    <a:pt x="5" y="14"/>
                  </a:lnTo>
                  <a:lnTo>
                    <a:pt x="4" y="12"/>
                  </a:lnTo>
                  <a:lnTo>
                    <a:pt x="2" y="12"/>
                  </a:lnTo>
                  <a:lnTo>
                    <a:pt x="1" y="11"/>
                  </a:lnTo>
                  <a:lnTo>
                    <a:pt x="0" y="10"/>
                  </a:lnTo>
                  <a:lnTo>
                    <a:pt x="0" y="9"/>
                  </a:lnTo>
                  <a:lnTo>
                    <a:pt x="0" y="7"/>
                  </a:lnTo>
                  <a:lnTo>
                    <a:pt x="0" y="6"/>
                  </a:lnTo>
                  <a:lnTo>
                    <a:pt x="0" y="5"/>
                  </a:lnTo>
                  <a:lnTo>
                    <a:pt x="1" y="4"/>
                  </a:lnTo>
                  <a:lnTo>
                    <a:pt x="2" y="2"/>
                  </a:lnTo>
                  <a:lnTo>
                    <a:pt x="4" y="1"/>
                  </a:lnTo>
                  <a:lnTo>
                    <a:pt x="5" y="1"/>
                  </a:lnTo>
                  <a:lnTo>
                    <a:pt x="6" y="1"/>
                  </a:lnTo>
                  <a:lnTo>
                    <a:pt x="7"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75" name="Rectangle 166"/>
            <p:cNvSpPr>
              <a:spLocks noChangeArrowheads="1"/>
            </p:cNvSpPr>
            <p:nvPr/>
          </p:nvSpPr>
          <p:spPr bwMode="auto">
            <a:xfrm>
              <a:off x="1524" y="3204"/>
              <a:ext cx="204"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700">
                  <a:solidFill>
                    <a:srgbClr val="000000"/>
                  </a:solidFill>
                  <a:latin typeface="Times New Roman" panose="02020603050405020304" pitchFamily="18" charset="0"/>
                </a:rPr>
                <a:t>data com.</a:t>
              </a:r>
              <a:endParaRPr lang="en-US" altLang="en-US"/>
            </a:p>
          </p:txBody>
        </p:sp>
        <p:sp>
          <p:nvSpPr>
            <p:cNvPr id="176" name="Line 167"/>
            <p:cNvSpPr>
              <a:spLocks noChangeShapeType="1"/>
            </p:cNvSpPr>
            <p:nvPr/>
          </p:nvSpPr>
          <p:spPr bwMode="auto">
            <a:xfrm>
              <a:off x="1517" y="3263"/>
              <a:ext cx="25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7" name="Line 168"/>
            <p:cNvSpPr>
              <a:spLocks noChangeShapeType="1"/>
            </p:cNvSpPr>
            <p:nvPr/>
          </p:nvSpPr>
          <p:spPr bwMode="auto">
            <a:xfrm>
              <a:off x="1526" y="3411"/>
              <a:ext cx="106"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8" name="Freeform 169"/>
            <p:cNvSpPr>
              <a:spLocks/>
            </p:cNvSpPr>
            <p:nvPr/>
          </p:nvSpPr>
          <p:spPr bwMode="auto">
            <a:xfrm>
              <a:off x="1526" y="3392"/>
              <a:ext cx="106" cy="1"/>
            </a:xfrm>
            <a:custGeom>
              <a:avLst/>
              <a:gdLst>
                <a:gd name="T0" fmla="*/ 0 w 106"/>
                <a:gd name="T1" fmla="*/ 0 h 1"/>
                <a:gd name="T2" fmla="*/ 13 w 106"/>
                <a:gd name="T3" fmla="*/ 0 h 1"/>
                <a:gd name="T4" fmla="*/ 27 w 106"/>
                <a:gd name="T5" fmla="*/ 0 h 1"/>
                <a:gd name="T6" fmla="*/ 40 w 106"/>
                <a:gd name="T7" fmla="*/ 0 h 1"/>
                <a:gd name="T8" fmla="*/ 54 w 106"/>
                <a:gd name="T9" fmla="*/ 0 h 1"/>
                <a:gd name="T10" fmla="*/ 67 w 106"/>
                <a:gd name="T11" fmla="*/ 0 h 1"/>
                <a:gd name="T12" fmla="*/ 80 w 106"/>
                <a:gd name="T13" fmla="*/ 0 h 1"/>
                <a:gd name="T14" fmla="*/ 94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7" y="0"/>
                  </a:lnTo>
                  <a:lnTo>
                    <a:pt x="40" y="0"/>
                  </a:lnTo>
                  <a:lnTo>
                    <a:pt x="54" y="0"/>
                  </a:lnTo>
                  <a:lnTo>
                    <a:pt x="67" y="0"/>
                  </a:lnTo>
                  <a:lnTo>
                    <a:pt x="80" y="0"/>
                  </a:lnTo>
                  <a:lnTo>
                    <a:pt x="94"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79" name="Freeform 170"/>
            <p:cNvSpPr>
              <a:spLocks/>
            </p:cNvSpPr>
            <p:nvPr/>
          </p:nvSpPr>
          <p:spPr bwMode="auto">
            <a:xfrm>
              <a:off x="1526" y="3373"/>
              <a:ext cx="106" cy="1"/>
            </a:xfrm>
            <a:custGeom>
              <a:avLst/>
              <a:gdLst>
                <a:gd name="T0" fmla="*/ 0 w 106"/>
                <a:gd name="T1" fmla="*/ 0 h 1"/>
                <a:gd name="T2" fmla="*/ 13 w 106"/>
                <a:gd name="T3" fmla="*/ 0 h 1"/>
                <a:gd name="T4" fmla="*/ 27 w 106"/>
                <a:gd name="T5" fmla="*/ 0 h 1"/>
                <a:gd name="T6" fmla="*/ 40 w 106"/>
                <a:gd name="T7" fmla="*/ 0 h 1"/>
                <a:gd name="T8" fmla="*/ 54 w 106"/>
                <a:gd name="T9" fmla="*/ 0 h 1"/>
                <a:gd name="T10" fmla="*/ 67 w 106"/>
                <a:gd name="T11" fmla="*/ 0 h 1"/>
                <a:gd name="T12" fmla="*/ 80 w 106"/>
                <a:gd name="T13" fmla="*/ 0 h 1"/>
                <a:gd name="T14" fmla="*/ 94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7" y="0"/>
                  </a:lnTo>
                  <a:lnTo>
                    <a:pt x="40" y="0"/>
                  </a:lnTo>
                  <a:lnTo>
                    <a:pt x="54" y="0"/>
                  </a:lnTo>
                  <a:lnTo>
                    <a:pt x="67" y="0"/>
                  </a:lnTo>
                  <a:lnTo>
                    <a:pt x="80" y="0"/>
                  </a:lnTo>
                  <a:lnTo>
                    <a:pt x="94"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0" name="Freeform 171"/>
            <p:cNvSpPr>
              <a:spLocks/>
            </p:cNvSpPr>
            <p:nvPr/>
          </p:nvSpPr>
          <p:spPr bwMode="auto">
            <a:xfrm>
              <a:off x="1526" y="3354"/>
              <a:ext cx="106" cy="1"/>
            </a:xfrm>
            <a:custGeom>
              <a:avLst/>
              <a:gdLst>
                <a:gd name="T0" fmla="*/ 0 w 106"/>
                <a:gd name="T1" fmla="*/ 0 h 1"/>
                <a:gd name="T2" fmla="*/ 13 w 106"/>
                <a:gd name="T3" fmla="*/ 0 h 1"/>
                <a:gd name="T4" fmla="*/ 27 w 106"/>
                <a:gd name="T5" fmla="*/ 0 h 1"/>
                <a:gd name="T6" fmla="*/ 40 w 106"/>
                <a:gd name="T7" fmla="*/ 0 h 1"/>
                <a:gd name="T8" fmla="*/ 54 w 106"/>
                <a:gd name="T9" fmla="*/ 0 h 1"/>
                <a:gd name="T10" fmla="*/ 67 w 106"/>
                <a:gd name="T11" fmla="*/ 0 h 1"/>
                <a:gd name="T12" fmla="*/ 80 w 106"/>
                <a:gd name="T13" fmla="*/ 0 h 1"/>
                <a:gd name="T14" fmla="*/ 94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7" y="0"/>
                  </a:lnTo>
                  <a:lnTo>
                    <a:pt x="40" y="0"/>
                  </a:lnTo>
                  <a:lnTo>
                    <a:pt x="54" y="0"/>
                  </a:lnTo>
                  <a:lnTo>
                    <a:pt x="67" y="0"/>
                  </a:lnTo>
                  <a:lnTo>
                    <a:pt x="80" y="0"/>
                  </a:lnTo>
                  <a:lnTo>
                    <a:pt x="94"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1" name="Freeform 172"/>
            <p:cNvSpPr>
              <a:spLocks/>
            </p:cNvSpPr>
            <p:nvPr/>
          </p:nvSpPr>
          <p:spPr bwMode="auto">
            <a:xfrm>
              <a:off x="1526" y="3334"/>
              <a:ext cx="106" cy="1"/>
            </a:xfrm>
            <a:custGeom>
              <a:avLst/>
              <a:gdLst>
                <a:gd name="T0" fmla="*/ 0 w 106"/>
                <a:gd name="T1" fmla="*/ 0 h 1"/>
                <a:gd name="T2" fmla="*/ 13 w 106"/>
                <a:gd name="T3" fmla="*/ 0 h 1"/>
                <a:gd name="T4" fmla="*/ 27 w 106"/>
                <a:gd name="T5" fmla="*/ 0 h 1"/>
                <a:gd name="T6" fmla="*/ 40 w 106"/>
                <a:gd name="T7" fmla="*/ 0 h 1"/>
                <a:gd name="T8" fmla="*/ 54 w 106"/>
                <a:gd name="T9" fmla="*/ 0 h 1"/>
                <a:gd name="T10" fmla="*/ 67 w 106"/>
                <a:gd name="T11" fmla="*/ 0 h 1"/>
                <a:gd name="T12" fmla="*/ 80 w 106"/>
                <a:gd name="T13" fmla="*/ 0 h 1"/>
                <a:gd name="T14" fmla="*/ 94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7" y="0"/>
                  </a:lnTo>
                  <a:lnTo>
                    <a:pt x="40" y="0"/>
                  </a:lnTo>
                  <a:lnTo>
                    <a:pt x="54" y="0"/>
                  </a:lnTo>
                  <a:lnTo>
                    <a:pt x="67" y="0"/>
                  </a:lnTo>
                  <a:lnTo>
                    <a:pt x="80" y="0"/>
                  </a:lnTo>
                  <a:lnTo>
                    <a:pt x="94"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2" name="Freeform 173"/>
            <p:cNvSpPr>
              <a:spLocks/>
            </p:cNvSpPr>
            <p:nvPr/>
          </p:nvSpPr>
          <p:spPr bwMode="auto">
            <a:xfrm>
              <a:off x="1526" y="3315"/>
              <a:ext cx="106" cy="1"/>
            </a:xfrm>
            <a:custGeom>
              <a:avLst/>
              <a:gdLst>
                <a:gd name="T0" fmla="*/ 0 w 106"/>
                <a:gd name="T1" fmla="*/ 0 h 1"/>
                <a:gd name="T2" fmla="*/ 13 w 106"/>
                <a:gd name="T3" fmla="*/ 0 h 1"/>
                <a:gd name="T4" fmla="*/ 27 w 106"/>
                <a:gd name="T5" fmla="*/ 0 h 1"/>
                <a:gd name="T6" fmla="*/ 40 w 106"/>
                <a:gd name="T7" fmla="*/ 0 h 1"/>
                <a:gd name="T8" fmla="*/ 54 w 106"/>
                <a:gd name="T9" fmla="*/ 0 h 1"/>
                <a:gd name="T10" fmla="*/ 67 w 106"/>
                <a:gd name="T11" fmla="*/ 0 h 1"/>
                <a:gd name="T12" fmla="*/ 80 w 106"/>
                <a:gd name="T13" fmla="*/ 0 h 1"/>
                <a:gd name="T14" fmla="*/ 94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7" y="0"/>
                  </a:lnTo>
                  <a:lnTo>
                    <a:pt x="40" y="0"/>
                  </a:lnTo>
                  <a:lnTo>
                    <a:pt x="54" y="0"/>
                  </a:lnTo>
                  <a:lnTo>
                    <a:pt x="67" y="0"/>
                  </a:lnTo>
                  <a:lnTo>
                    <a:pt x="80" y="0"/>
                  </a:lnTo>
                  <a:lnTo>
                    <a:pt x="94"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3" name="Line 174"/>
            <p:cNvSpPr>
              <a:spLocks noChangeShapeType="1"/>
            </p:cNvSpPr>
            <p:nvPr/>
          </p:nvSpPr>
          <p:spPr bwMode="auto">
            <a:xfrm>
              <a:off x="1526" y="3296"/>
              <a:ext cx="106"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4" name="Line 175"/>
            <p:cNvSpPr>
              <a:spLocks noChangeShapeType="1"/>
            </p:cNvSpPr>
            <p:nvPr/>
          </p:nvSpPr>
          <p:spPr bwMode="auto">
            <a:xfrm>
              <a:off x="1655" y="3411"/>
              <a:ext cx="106"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 name="Freeform 176"/>
            <p:cNvSpPr>
              <a:spLocks/>
            </p:cNvSpPr>
            <p:nvPr/>
          </p:nvSpPr>
          <p:spPr bwMode="auto">
            <a:xfrm>
              <a:off x="1655" y="3392"/>
              <a:ext cx="106" cy="1"/>
            </a:xfrm>
            <a:custGeom>
              <a:avLst/>
              <a:gdLst>
                <a:gd name="T0" fmla="*/ 0 w 106"/>
                <a:gd name="T1" fmla="*/ 0 h 1"/>
                <a:gd name="T2" fmla="*/ 13 w 106"/>
                <a:gd name="T3" fmla="*/ 0 h 1"/>
                <a:gd name="T4" fmla="*/ 26 w 106"/>
                <a:gd name="T5" fmla="*/ 0 h 1"/>
                <a:gd name="T6" fmla="*/ 40 w 106"/>
                <a:gd name="T7" fmla="*/ 0 h 1"/>
                <a:gd name="T8" fmla="*/ 52 w 106"/>
                <a:gd name="T9" fmla="*/ 0 h 1"/>
                <a:gd name="T10" fmla="*/ 65 w 106"/>
                <a:gd name="T11" fmla="*/ 0 h 1"/>
                <a:gd name="T12" fmla="*/ 79 w 106"/>
                <a:gd name="T13" fmla="*/ 0 h 1"/>
                <a:gd name="T14" fmla="*/ 92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6" y="0"/>
                  </a:lnTo>
                  <a:lnTo>
                    <a:pt x="40" y="0"/>
                  </a:lnTo>
                  <a:lnTo>
                    <a:pt x="52" y="0"/>
                  </a:lnTo>
                  <a:lnTo>
                    <a:pt x="65" y="0"/>
                  </a:lnTo>
                  <a:lnTo>
                    <a:pt x="79" y="0"/>
                  </a:lnTo>
                  <a:lnTo>
                    <a:pt x="92"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6" name="Freeform 177"/>
            <p:cNvSpPr>
              <a:spLocks/>
            </p:cNvSpPr>
            <p:nvPr/>
          </p:nvSpPr>
          <p:spPr bwMode="auto">
            <a:xfrm>
              <a:off x="1655" y="3373"/>
              <a:ext cx="106" cy="1"/>
            </a:xfrm>
            <a:custGeom>
              <a:avLst/>
              <a:gdLst>
                <a:gd name="T0" fmla="*/ 0 w 106"/>
                <a:gd name="T1" fmla="*/ 0 h 1"/>
                <a:gd name="T2" fmla="*/ 13 w 106"/>
                <a:gd name="T3" fmla="*/ 0 h 1"/>
                <a:gd name="T4" fmla="*/ 26 w 106"/>
                <a:gd name="T5" fmla="*/ 0 h 1"/>
                <a:gd name="T6" fmla="*/ 40 w 106"/>
                <a:gd name="T7" fmla="*/ 0 h 1"/>
                <a:gd name="T8" fmla="*/ 52 w 106"/>
                <a:gd name="T9" fmla="*/ 0 h 1"/>
                <a:gd name="T10" fmla="*/ 65 w 106"/>
                <a:gd name="T11" fmla="*/ 0 h 1"/>
                <a:gd name="T12" fmla="*/ 79 w 106"/>
                <a:gd name="T13" fmla="*/ 0 h 1"/>
                <a:gd name="T14" fmla="*/ 92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6" y="0"/>
                  </a:lnTo>
                  <a:lnTo>
                    <a:pt x="40" y="0"/>
                  </a:lnTo>
                  <a:lnTo>
                    <a:pt x="52" y="0"/>
                  </a:lnTo>
                  <a:lnTo>
                    <a:pt x="65" y="0"/>
                  </a:lnTo>
                  <a:lnTo>
                    <a:pt x="79" y="0"/>
                  </a:lnTo>
                  <a:lnTo>
                    <a:pt x="92"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7" name="Freeform 178"/>
            <p:cNvSpPr>
              <a:spLocks/>
            </p:cNvSpPr>
            <p:nvPr/>
          </p:nvSpPr>
          <p:spPr bwMode="auto">
            <a:xfrm>
              <a:off x="1655" y="3354"/>
              <a:ext cx="106" cy="1"/>
            </a:xfrm>
            <a:custGeom>
              <a:avLst/>
              <a:gdLst>
                <a:gd name="T0" fmla="*/ 0 w 106"/>
                <a:gd name="T1" fmla="*/ 0 h 1"/>
                <a:gd name="T2" fmla="*/ 13 w 106"/>
                <a:gd name="T3" fmla="*/ 0 h 1"/>
                <a:gd name="T4" fmla="*/ 26 w 106"/>
                <a:gd name="T5" fmla="*/ 0 h 1"/>
                <a:gd name="T6" fmla="*/ 40 w 106"/>
                <a:gd name="T7" fmla="*/ 0 h 1"/>
                <a:gd name="T8" fmla="*/ 52 w 106"/>
                <a:gd name="T9" fmla="*/ 0 h 1"/>
                <a:gd name="T10" fmla="*/ 65 w 106"/>
                <a:gd name="T11" fmla="*/ 0 h 1"/>
                <a:gd name="T12" fmla="*/ 79 w 106"/>
                <a:gd name="T13" fmla="*/ 0 h 1"/>
                <a:gd name="T14" fmla="*/ 92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6" y="0"/>
                  </a:lnTo>
                  <a:lnTo>
                    <a:pt x="40" y="0"/>
                  </a:lnTo>
                  <a:lnTo>
                    <a:pt x="52" y="0"/>
                  </a:lnTo>
                  <a:lnTo>
                    <a:pt x="65" y="0"/>
                  </a:lnTo>
                  <a:lnTo>
                    <a:pt x="79" y="0"/>
                  </a:lnTo>
                  <a:lnTo>
                    <a:pt x="92"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8" name="Freeform 179"/>
            <p:cNvSpPr>
              <a:spLocks/>
            </p:cNvSpPr>
            <p:nvPr/>
          </p:nvSpPr>
          <p:spPr bwMode="auto">
            <a:xfrm>
              <a:off x="1655" y="3334"/>
              <a:ext cx="106" cy="1"/>
            </a:xfrm>
            <a:custGeom>
              <a:avLst/>
              <a:gdLst>
                <a:gd name="T0" fmla="*/ 0 w 106"/>
                <a:gd name="T1" fmla="*/ 0 h 1"/>
                <a:gd name="T2" fmla="*/ 13 w 106"/>
                <a:gd name="T3" fmla="*/ 0 h 1"/>
                <a:gd name="T4" fmla="*/ 26 w 106"/>
                <a:gd name="T5" fmla="*/ 0 h 1"/>
                <a:gd name="T6" fmla="*/ 40 w 106"/>
                <a:gd name="T7" fmla="*/ 0 h 1"/>
                <a:gd name="T8" fmla="*/ 52 w 106"/>
                <a:gd name="T9" fmla="*/ 0 h 1"/>
                <a:gd name="T10" fmla="*/ 65 w 106"/>
                <a:gd name="T11" fmla="*/ 0 h 1"/>
                <a:gd name="T12" fmla="*/ 79 w 106"/>
                <a:gd name="T13" fmla="*/ 0 h 1"/>
                <a:gd name="T14" fmla="*/ 92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6" y="0"/>
                  </a:lnTo>
                  <a:lnTo>
                    <a:pt x="40" y="0"/>
                  </a:lnTo>
                  <a:lnTo>
                    <a:pt x="52" y="0"/>
                  </a:lnTo>
                  <a:lnTo>
                    <a:pt x="65" y="0"/>
                  </a:lnTo>
                  <a:lnTo>
                    <a:pt x="79" y="0"/>
                  </a:lnTo>
                  <a:lnTo>
                    <a:pt x="92"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89" name="Freeform 180"/>
            <p:cNvSpPr>
              <a:spLocks/>
            </p:cNvSpPr>
            <p:nvPr/>
          </p:nvSpPr>
          <p:spPr bwMode="auto">
            <a:xfrm>
              <a:off x="1655" y="3315"/>
              <a:ext cx="106" cy="1"/>
            </a:xfrm>
            <a:custGeom>
              <a:avLst/>
              <a:gdLst>
                <a:gd name="T0" fmla="*/ 0 w 106"/>
                <a:gd name="T1" fmla="*/ 0 h 1"/>
                <a:gd name="T2" fmla="*/ 13 w 106"/>
                <a:gd name="T3" fmla="*/ 0 h 1"/>
                <a:gd name="T4" fmla="*/ 26 w 106"/>
                <a:gd name="T5" fmla="*/ 0 h 1"/>
                <a:gd name="T6" fmla="*/ 40 w 106"/>
                <a:gd name="T7" fmla="*/ 0 h 1"/>
                <a:gd name="T8" fmla="*/ 52 w 106"/>
                <a:gd name="T9" fmla="*/ 0 h 1"/>
                <a:gd name="T10" fmla="*/ 65 w 106"/>
                <a:gd name="T11" fmla="*/ 0 h 1"/>
                <a:gd name="T12" fmla="*/ 79 w 106"/>
                <a:gd name="T13" fmla="*/ 0 h 1"/>
                <a:gd name="T14" fmla="*/ 92 w 106"/>
                <a:gd name="T15" fmla="*/ 0 h 1"/>
                <a:gd name="T16" fmla="*/ 106 w 10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1"/>
                <a:gd name="T29" fmla="*/ 106 w 10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1">
                  <a:moveTo>
                    <a:pt x="0" y="0"/>
                  </a:moveTo>
                  <a:lnTo>
                    <a:pt x="13" y="0"/>
                  </a:lnTo>
                  <a:lnTo>
                    <a:pt x="26" y="0"/>
                  </a:lnTo>
                  <a:lnTo>
                    <a:pt x="40" y="0"/>
                  </a:lnTo>
                  <a:lnTo>
                    <a:pt x="52" y="0"/>
                  </a:lnTo>
                  <a:lnTo>
                    <a:pt x="65" y="0"/>
                  </a:lnTo>
                  <a:lnTo>
                    <a:pt x="79" y="0"/>
                  </a:lnTo>
                  <a:lnTo>
                    <a:pt x="92" y="0"/>
                  </a:lnTo>
                  <a:lnTo>
                    <a:pt x="106"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90" name="Line 181"/>
            <p:cNvSpPr>
              <a:spLocks noChangeShapeType="1"/>
            </p:cNvSpPr>
            <p:nvPr/>
          </p:nvSpPr>
          <p:spPr bwMode="auto">
            <a:xfrm>
              <a:off x="1655" y="3296"/>
              <a:ext cx="106"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1" name="Freeform 182"/>
            <p:cNvSpPr>
              <a:spLocks/>
            </p:cNvSpPr>
            <p:nvPr/>
          </p:nvSpPr>
          <p:spPr bwMode="auto">
            <a:xfrm>
              <a:off x="1359" y="2301"/>
              <a:ext cx="154" cy="9"/>
            </a:xfrm>
            <a:custGeom>
              <a:avLst/>
              <a:gdLst>
                <a:gd name="T0" fmla="*/ 0 w 154"/>
                <a:gd name="T1" fmla="*/ 4 h 9"/>
                <a:gd name="T2" fmla="*/ 0 w 154"/>
                <a:gd name="T3" fmla="*/ 9 h 9"/>
                <a:gd name="T4" fmla="*/ 154 w 154"/>
                <a:gd name="T5" fmla="*/ 9 h 9"/>
                <a:gd name="T6" fmla="*/ 154 w 154"/>
                <a:gd name="T7" fmla="*/ 0 h 9"/>
                <a:gd name="T8" fmla="*/ 0 w 154"/>
                <a:gd name="T9" fmla="*/ 0 h 9"/>
                <a:gd name="T10" fmla="*/ 0 w 154"/>
                <a:gd name="T11" fmla="*/ 4 h 9"/>
                <a:gd name="T12" fmla="*/ 0 60000 65536"/>
                <a:gd name="T13" fmla="*/ 0 60000 65536"/>
                <a:gd name="T14" fmla="*/ 0 60000 65536"/>
                <a:gd name="T15" fmla="*/ 0 60000 65536"/>
                <a:gd name="T16" fmla="*/ 0 60000 65536"/>
                <a:gd name="T17" fmla="*/ 0 60000 65536"/>
                <a:gd name="T18" fmla="*/ 0 w 154"/>
                <a:gd name="T19" fmla="*/ 0 h 9"/>
                <a:gd name="T20" fmla="*/ 154 w 15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54" h="9">
                  <a:moveTo>
                    <a:pt x="0" y="4"/>
                  </a:moveTo>
                  <a:lnTo>
                    <a:pt x="0" y="9"/>
                  </a:lnTo>
                  <a:lnTo>
                    <a:pt x="154" y="9"/>
                  </a:lnTo>
                  <a:lnTo>
                    <a:pt x="154" y="0"/>
                  </a:lnTo>
                  <a:lnTo>
                    <a:pt x="0"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92" name="Freeform 183"/>
            <p:cNvSpPr>
              <a:spLocks/>
            </p:cNvSpPr>
            <p:nvPr/>
          </p:nvSpPr>
          <p:spPr bwMode="auto">
            <a:xfrm>
              <a:off x="1359" y="2925"/>
              <a:ext cx="119" cy="9"/>
            </a:xfrm>
            <a:custGeom>
              <a:avLst/>
              <a:gdLst>
                <a:gd name="T0" fmla="*/ 0 w 119"/>
                <a:gd name="T1" fmla="*/ 4 h 9"/>
                <a:gd name="T2" fmla="*/ 0 w 119"/>
                <a:gd name="T3" fmla="*/ 9 h 9"/>
                <a:gd name="T4" fmla="*/ 119 w 119"/>
                <a:gd name="T5" fmla="*/ 9 h 9"/>
                <a:gd name="T6" fmla="*/ 119 w 119"/>
                <a:gd name="T7" fmla="*/ 0 h 9"/>
                <a:gd name="T8" fmla="*/ 0 w 119"/>
                <a:gd name="T9" fmla="*/ 0 h 9"/>
                <a:gd name="T10" fmla="*/ 0 w 119"/>
                <a:gd name="T11" fmla="*/ 4 h 9"/>
                <a:gd name="T12" fmla="*/ 0 60000 65536"/>
                <a:gd name="T13" fmla="*/ 0 60000 65536"/>
                <a:gd name="T14" fmla="*/ 0 60000 65536"/>
                <a:gd name="T15" fmla="*/ 0 60000 65536"/>
                <a:gd name="T16" fmla="*/ 0 60000 65536"/>
                <a:gd name="T17" fmla="*/ 0 60000 65536"/>
                <a:gd name="T18" fmla="*/ 0 w 119"/>
                <a:gd name="T19" fmla="*/ 0 h 9"/>
                <a:gd name="T20" fmla="*/ 119 w 119"/>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9" h="9">
                  <a:moveTo>
                    <a:pt x="0" y="4"/>
                  </a:moveTo>
                  <a:lnTo>
                    <a:pt x="0" y="9"/>
                  </a:lnTo>
                  <a:lnTo>
                    <a:pt x="119" y="9"/>
                  </a:lnTo>
                  <a:lnTo>
                    <a:pt x="119" y="0"/>
                  </a:lnTo>
                  <a:lnTo>
                    <a:pt x="0"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93" name="Freeform 184"/>
            <p:cNvSpPr>
              <a:spLocks/>
            </p:cNvSpPr>
            <p:nvPr/>
          </p:nvSpPr>
          <p:spPr bwMode="auto">
            <a:xfrm>
              <a:off x="1359" y="3480"/>
              <a:ext cx="119" cy="10"/>
            </a:xfrm>
            <a:custGeom>
              <a:avLst/>
              <a:gdLst>
                <a:gd name="T0" fmla="*/ 0 w 119"/>
                <a:gd name="T1" fmla="*/ 4 h 10"/>
                <a:gd name="T2" fmla="*/ 0 w 119"/>
                <a:gd name="T3" fmla="*/ 10 h 10"/>
                <a:gd name="T4" fmla="*/ 119 w 119"/>
                <a:gd name="T5" fmla="*/ 10 h 10"/>
                <a:gd name="T6" fmla="*/ 119 w 119"/>
                <a:gd name="T7" fmla="*/ 0 h 10"/>
                <a:gd name="T8" fmla="*/ 0 w 119"/>
                <a:gd name="T9" fmla="*/ 0 h 10"/>
                <a:gd name="T10" fmla="*/ 0 w 119"/>
                <a:gd name="T11" fmla="*/ 4 h 10"/>
                <a:gd name="T12" fmla="*/ 0 60000 65536"/>
                <a:gd name="T13" fmla="*/ 0 60000 65536"/>
                <a:gd name="T14" fmla="*/ 0 60000 65536"/>
                <a:gd name="T15" fmla="*/ 0 60000 65536"/>
                <a:gd name="T16" fmla="*/ 0 60000 65536"/>
                <a:gd name="T17" fmla="*/ 0 60000 65536"/>
                <a:gd name="T18" fmla="*/ 0 w 119"/>
                <a:gd name="T19" fmla="*/ 0 h 10"/>
                <a:gd name="T20" fmla="*/ 119 w 11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9" h="10">
                  <a:moveTo>
                    <a:pt x="0" y="4"/>
                  </a:moveTo>
                  <a:lnTo>
                    <a:pt x="0" y="10"/>
                  </a:lnTo>
                  <a:lnTo>
                    <a:pt x="119" y="10"/>
                  </a:lnTo>
                  <a:lnTo>
                    <a:pt x="119" y="0"/>
                  </a:lnTo>
                  <a:lnTo>
                    <a:pt x="0"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94" name="Freeform 185"/>
            <p:cNvSpPr>
              <a:spLocks/>
            </p:cNvSpPr>
            <p:nvPr/>
          </p:nvSpPr>
          <p:spPr bwMode="auto">
            <a:xfrm>
              <a:off x="1354" y="2282"/>
              <a:ext cx="9" cy="1630"/>
            </a:xfrm>
            <a:custGeom>
              <a:avLst/>
              <a:gdLst>
                <a:gd name="T0" fmla="*/ 5 w 9"/>
                <a:gd name="T1" fmla="*/ 0 h 1630"/>
                <a:gd name="T2" fmla="*/ 0 w 9"/>
                <a:gd name="T3" fmla="*/ 0 h 1630"/>
                <a:gd name="T4" fmla="*/ 0 w 9"/>
                <a:gd name="T5" fmla="*/ 1630 h 1630"/>
                <a:gd name="T6" fmla="*/ 9 w 9"/>
                <a:gd name="T7" fmla="*/ 1630 h 1630"/>
                <a:gd name="T8" fmla="*/ 9 w 9"/>
                <a:gd name="T9" fmla="*/ 0 h 1630"/>
                <a:gd name="T10" fmla="*/ 5 w 9"/>
                <a:gd name="T11" fmla="*/ 0 h 1630"/>
                <a:gd name="T12" fmla="*/ 0 60000 65536"/>
                <a:gd name="T13" fmla="*/ 0 60000 65536"/>
                <a:gd name="T14" fmla="*/ 0 60000 65536"/>
                <a:gd name="T15" fmla="*/ 0 60000 65536"/>
                <a:gd name="T16" fmla="*/ 0 60000 65536"/>
                <a:gd name="T17" fmla="*/ 0 60000 65536"/>
                <a:gd name="T18" fmla="*/ 0 w 9"/>
                <a:gd name="T19" fmla="*/ 0 h 1630"/>
                <a:gd name="T20" fmla="*/ 9 w 9"/>
                <a:gd name="T21" fmla="*/ 1630 h 1630"/>
              </a:gdLst>
              <a:ahLst/>
              <a:cxnLst>
                <a:cxn ang="T12">
                  <a:pos x="T0" y="T1"/>
                </a:cxn>
                <a:cxn ang="T13">
                  <a:pos x="T2" y="T3"/>
                </a:cxn>
                <a:cxn ang="T14">
                  <a:pos x="T4" y="T5"/>
                </a:cxn>
                <a:cxn ang="T15">
                  <a:pos x="T6" y="T7"/>
                </a:cxn>
                <a:cxn ang="T16">
                  <a:pos x="T8" y="T9"/>
                </a:cxn>
                <a:cxn ang="T17">
                  <a:pos x="T10" y="T11"/>
                </a:cxn>
              </a:cxnLst>
              <a:rect l="T18" t="T19" r="T20" b="T21"/>
              <a:pathLst>
                <a:path w="9" h="1630">
                  <a:moveTo>
                    <a:pt x="5" y="0"/>
                  </a:moveTo>
                  <a:lnTo>
                    <a:pt x="0" y="0"/>
                  </a:lnTo>
                  <a:lnTo>
                    <a:pt x="0" y="1630"/>
                  </a:lnTo>
                  <a:lnTo>
                    <a:pt x="9" y="1630"/>
                  </a:lnTo>
                  <a:lnTo>
                    <a:pt x="9" y="0"/>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95" name="Rectangle 186"/>
            <p:cNvSpPr>
              <a:spLocks noChangeArrowheads="1"/>
            </p:cNvSpPr>
            <p:nvPr/>
          </p:nvSpPr>
          <p:spPr bwMode="auto">
            <a:xfrm rot="-5400000">
              <a:off x="458" y="2571"/>
              <a:ext cx="1623" cy="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rgbClr val="000000"/>
                  </a:solidFill>
                  <a:latin typeface="Times New Roman" panose="02020603050405020304" pitchFamily="18" charset="0"/>
                </a:rPr>
                <a:t>ETHERNET - LOCAL AREA NETWORK</a:t>
              </a:r>
              <a:endParaRPr lang="en-US" altLang="en-US"/>
            </a:p>
          </p:txBody>
        </p:sp>
        <p:sp>
          <p:nvSpPr>
            <p:cNvPr id="196" name="Freeform 187"/>
            <p:cNvSpPr>
              <a:spLocks/>
            </p:cNvSpPr>
            <p:nvPr/>
          </p:nvSpPr>
          <p:spPr bwMode="auto">
            <a:xfrm>
              <a:off x="1794" y="3759"/>
              <a:ext cx="385" cy="10"/>
            </a:xfrm>
            <a:custGeom>
              <a:avLst/>
              <a:gdLst>
                <a:gd name="T0" fmla="*/ 385 w 385"/>
                <a:gd name="T1" fmla="*/ 9 h 10"/>
                <a:gd name="T2" fmla="*/ 383 w 385"/>
                <a:gd name="T3" fmla="*/ 0 h 10"/>
                <a:gd name="T4" fmla="*/ 0 w 385"/>
                <a:gd name="T5" fmla="*/ 0 h 10"/>
                <a:gd name="T6" fmla="*/ 0 w 385"/>
                <a:gd name="T7" fmla="*/ 10 h 10"/>
                <a:gd name="T8" fmla="*/ 383 w 385"/>
                <a:gd name="T9" fmla="*/ 10 h 10"/>
                <a:gd name="T10" fmla="*/ 380 w 385"/>
                <a:gd name="T11" fmla="*/ 1 h 10"/>
                <a:gd name="T12" fmla="*/ 385 w 385"/>
                <a:gd name="T13" fmla="*/ 9 h 10"/>
                <a:gd name="T14" fmla="*/ 0 60000 65536"/>
                <a:gd name="T15" fmla="*/ 0 60000 65536"/>
                <a:gd name="T16" fmla="*/ 0 60000 65536"/>
                <a:gd name="T17" fmla="*/ 0 60000 65536"/>
                <a:gd name="T18" fmla="*/ 0 60000 65536"/>
                <a:gd name="T19" fmla="*/ 0 60000 65536"/>
                <a:gd name="T20" fmla="*/ 0 60000 65536"/>
                <a:gd name="T21" fmla="*/ 0 w 385"/>
                <a:gd name="T22" fmla="*/ 0 h 10"/>
                <a:gd name="T23" fmla="*/ 385 w 38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5" h="10">
                  <a:moveTo>
                    <a:pt x="385" y="9"/>
                  </a:moveTo>
                  <a:lnTo>
                    <a:pt x="383" y="0"/>
                  </a:lnTo>
                  <a:lnTo>
                    <a:pt x="0" y="0"/>
                  </a:lnTo>
                  <a:lnTo>
                    <a:pt x="0" y="10"/>
                  </a:lnTo>
                  <a:lnTo>
                    <a:pt x="383" y="10"/>
                  </a:lnTo>
                  <a:lnTo>
                    <a:pt x="380" y="1"/>
                  </a:lnTo>
                  <a:lnTo>
                    <a:pt x="385"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97" name="Freeform 188"/>
            <p:cNvSpPr>
              <a:spLocks/>
            </p:cNvSpPr>
            <p:nvPr/>
          </p:nvSpPr>
          <p:spPr bwMode="auto">
            <a:xfrm>
              <a:off x="1983" y="3760"/>
              <a:ext cx="196" cy="142"/>
            </a:xfrm>
            <a:custGeom>
              <a:avLst/>
              <a:gdLst>
                <a:gd name="T0" fmla="*/ 2 w 196"/>
                <a:gd name="T1" fmla="*/ 133 h 142"/>
                <a:gd name="T2" fmla="*/ 5 w 196"/>
                <a:gd name="T3" fmla="*/ 142 h 142"/>
                <a:gd name="T4" fmla="*/ 196 w 196"/>
                <a:gd name="T5" fmla="*/ 8 h 142"/>
                <a:gd name="T6" fmla="*/ 191 w 196"/>
                <a:gd name="T7" fmla="*/ 0 h 142"/>
                <a:gd name="T8" fmla="*/ 0 w 196"/>
                <a:gd name="T9" fmla="*/ 134 h 142"/>
                <a:gd name="T10" fmla="*/ 2 w 196"/>
                <a:gd name="T11" fmla="*/ 142 h 142"/>
                <a:gd name="T12" fmla="*/ 2 w 196"/>
                <a:gd name="T13" fmla="*/ 133 h 142"/>
                <a:gd name="T14" fmla="*/ 0 60000 65536"/>
                <a:gd name="T15" fmla="*/ 0 60000 65536"/>
                <a:gd name="T16" fmla="*/ 0 60000 65536"/>
                <a:gd name="T17" fmla="*/ 0 60000 65536"/>
                <a:gd name="T18" fmla="*/ 0 60000 65536"/>
                <a:gd name="T19" fmla="*/ 0 60000 65536"/>
                <a:gd name="T20" fmla="*/ 0 60000 65536"/>
                <a:gd name="T21" fmla="*/ 0 w 196"/>
                <a:gd name="T22" fmla="*/ 0 h 142"/>
                <a:gd name="T23" fmla="*/ 196 w 196"/>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42">
                  <a:moveTo>
                    <a:pt x="2" y="133"/>
                  </a:moveTo>
                  <a:lnTo>
                    <a:pt x="5" y="142"/>
                  </a:lnTo>
                  <a:lnTo>
                    <a:pt x="196" y="8"/>
                  </a:lnTo>
                  <a:lnTo>
                    <a:pt x="191" y="0"/>
                  </a:lnTo>
                  <a:lnTo>
                    <a:pt x="0" y="134"/>
                  </a:lnTo>
                  <a:lnTo>
                    <a:pt x="2" y="142"/>
                  </a:lnTo>
                  <a:lnTo>
                    <a:pt x="2" y="1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98" name="Freeform 189"/>
            <p:cNvSpPr>
              <a:spLocks/>
            </p:cNvSpPr>
            <p:nvPr/>
          </p:nvSpPr>
          <p:spPr bwMode="auto">
            <a:xfrm>
              <a:off x="1985" y="3893"/>
              <a:ext cx="355" cy="9"/>
            </a:xfrm>
            <a:custGeom>
              <a:avLst/>
              <a:gdLst>
                <a:gd name="T0" fmla="*/ 355 w 355"/>
                <a:gd name="T1" fmla="*/ 5 h 9"/>
                <a:gd name="T2" fmla="*/ 355 w 355"/>
                <a:gd name="T3" fmla="*/ 0 h 9"/>
                <a:gd name="T4" fmla="*/ 0 w 355"/>
                <a:gd name="T5" fmla="*/ 0 h 9"/>
                <a:gd name="T6" fmla="*/ 0 w 355"/>
                <a:gd name="T7" fmla="*/ 9 h 9"/>
                <a:gd name="T8" fmla="*/ 355 w 355"/>
                <a:gd name="T9" fmla="*/ 9 h 9"/>
                <a:gd name="T10" fmla="*/ 355 w 355"/>
                <a:gd name="T11" fmla="*/ 5 h 9"/>
                <a:gd name="T12" fmla="*/ 0 60000 65536"/>
                <a:gd name="T13" fmla="*/ 0 60000 65536"/>
                <a:gd name="T14" fmla="*/ 0 60000 65536"/>
                <a:gd name="T15" fmla="*/ 0 60000 65536"/>
                <a:gd name="T16" fmla="*/ 0 60000 65536"/>
                <a:gd name="T17" fmla="*/ 0 60000 65536"/>
                <a:gd name="T18" fmla="*/ 0 w 355"/>
                <a:gd name="T19" fmla="*/ 0 h 9"/>
                <a:gd name="T20" fmla="*/ 355 w 355"/>
                <a:gd name="T21" fmla="*/ 9 h 9"/>
              </a:gdLst>
              <a:ahLst/>
              <a:cxnLst>
                <a:cxn ang="T12">
                  <a:pos x="T0" y="T1"/>
                </a:cxn>
                <a:cxn ang="T13">
                  <a:pos x="T2" y="T3"/>
                </a:cxn>
                <a:cxn ang="T14">
                  <a:pos x="T4" y="T5"/>
                </a:cxn>
                <a:cxn ang="T15">
                  <a:pos x="T6" y="T7"/>
                </a:cxn>
                <a:cxn ang="T16">
                  <a:pos x="T8" y="T9"/>
                </a:cxn>
                <a:cxn ang="T17">
                  <a:pos x="T10" y="T11"/>
                </a:cxn>
              </a:cxnLst>
              <a:rect l="T18" t="T19" r="T20" b="T21"/>
              <a:pathLst>
                <a:path w="355" h="9">
                  <a:moveTo>
                    <a:pt x="355" y="5"/>
                  </a:moveTo>
                  <a:lnTo>
                    <a:pt x="355" y="0"/>
                  </a:lnTo>
                  <a:lnTo>
                    <a:pt x="0" y="0"/>
                  </a:lnTo>
                  <a:lnTo>
                    <a:pt x="0" y="9"/>
                  </a:lnTo>
                  <a:lnTo>
                    <a:pt x="355" y="9"/>
                  </a:lnTo>
                  <a:lnTo>
                    <a:pt x="355"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199" name="Freeform 190"/>
            <p:cNvSpPr>
              <a:spLocks/>
            </p:cNvSpPr>
            <p:nvPr/>
          </p:nvSpPr>
          <p:spPr bwMode="auto">
            <a:xfrm>
              <a:off x="2336" y="3874"/>
              <a:ext cx="44" cy="48"/>
            </a:xfrm>
            <a:custGeom>
              <a:avLst/>
              <a:gdLst>
                <a:gd name="T0" fmla="*/ 44 w 44"/>
                <a:gd name="T1" fmla="*/ 24 h 48"/>
                <a:gd name="T2" fmla="*/ 0 w 44"/>
                <a:gd name="T3" fmla="*/ 0 h 48"/>
                <a:gd name="T4" fmla="*/ 44 w 44"/>
                <a:gd name="T5" fmla="*/ 24 h 48"/>
                <a:gd name="T6" fmla="*/ 0 w 44"/>
                <a:gd name="T7" fmla="*/ 48 h 48"/>
                <a:gd name="T8" fmla="*/ 0 w 44"/>
                <a:gd name="T9" fmla="*/ 0 h 48"/>
                <a:gd name="T10" fmla="*/ 44 w 44"/>
                <a:gd name="T11" fmla="*/ 24 h 48"/>
                <a:gd name="T12" fmla="*/ 0 60000 65536"/>
                <a:gd name="T13" fmla="*/ 0 60000 65536"/>
                <a:gd name="T14" fmla="*/ 0 60000 65536"/>
                <a:gd name="T15" fmla="*/ 0 60000 65536"/>
                <a:gd name="T16" fmla="*/ 0 60000 65536"/>
                <a:gd name="T17" fmla="*/ 0 60000 65536"/>
                <a:gd name="T18" fmla="*/ 0 w 44"/>
                <a:gd name="T19" fmla="*/ 0 h 48"/>
                <a:gd name="T20" fmla="*/ 44 w 4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44" h="48">
                  <a:moveTo>
                    <a:pt x="44" y="24"/>
                  </a:moveTo>
                  <a:lnTo>
                    <a:pt x="0" y="0"/>
                  </a:lnTo>
                  <a:lnTo>
                    <a:pt x="44" y="24"/>
                  </a:lnTo>
                  <a:lnTo>
                    <a:pt x="0" y="48"/>
                  </a:lnTo>
                  <a:lnTo>
                    <a:pt x="0" y="0"/>
                  </a:lnTo>
                  <a:lnTo>
                    <a:pt x="44"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0" name="Freeform 191"/>
            <p:cNvSpPr>
              <a:spLocks/>
            </p:cNvSpPr>
            <p:nvPr/>
          </p:nvSpPr>
          <p:spPr bwMode="auto">
            <a:xfrm>
              <a:off x="1436" y="3574"/>
              <a:ext cx="504" cy="404"/>
            </a:xfrm>
            <a:custGeom>
              <a:avLst/>
              <a:gdLst>
                <a:gd name="T0" fmla="*/ 409 w 504"/>
                <a:gd name="T1" fmla="*/ 0 h 404"/>
                <a:gd name="T2" fmla="*/ 428 w 504"/>
                <a:gd name="T3" fmla="*/ 1 h 404"/>
                <a:gd name="T4" fmla="*/ 446 w 504"/>
                <a:gd name="T5" fmla="*/ 5 h 404"/>
                <a:gd name="T6" fmla="*/ 462 w 504"/>
                <a:gd name="T7" fmla="*/ 12 h 404"/>
                <a:gd name="T8" fmla="*/ 476 w 504"/>
                <a:gd name="T9" fmla="*/ 22 h 404"/>
                <a:gd name="T10" fmla="*/ 488 w 504"/>
                <a:gd name="T11" fmla="*/ 33 h 404"/>
                <a:gd name="T12" fmla="*/ 497 w 504"/>
                <a:gd name="T13" fmla="*/ 45 h 404"/>
                <a:gd name="T14" fmla="*/ 502 w 504"/>
                <a:gd name="T15" fmla="*/ 60 h 404"/>
                <a:gd name="T16" fmla="*/ 504 w 504"/>
                <a:gd name="T17" fmla="*/ 75 h 404"/>
                <a:gd name="T18" fmla="*/ 503 w 504"/>
                <a:gd name="T19" fmla="*/ 337 h 404"/>
                <a:gd name="T20" fmla="*/ 500 w 504"/>
                <a:gd name="T21" fmla="*/ 351 h 404"/>
                <a:gd name="T22" fmla="*/ 492 w 504"/>
                <a:gd name="T23" fmla="*/ 365 h 404"/>
                <a:gd name="T24" fmla="*/ 482 w 504"/>
                <a:gd name="T25" fmla="*/ 377 h 404"/>
                <a:gd name="T26" fmla="*/ 470 w 504"/>
                <a:gd name="T27" fmla="*/ 387 h 404"/>
                <a:gd name="T28" fmla="*/ 454 w 504"/>
                <a:gd name="T29" fmla="*/ 395 h 404"/>
                <a:gd name="T30" fmla="*/ 437 w 504"/>
                <a:gd name="T31" fmla="*/ 401 h 404"/>
                <a:gd name="T32" fmla="*/ 420 w 504"/>
                <a:gd name="T33" fmla="*/ 404 h 404"/>
                <a:gd name="T34" fmla="*/ 95 w 504"/>
                <a:gd name="T35" fmla="*/ 404 h 404"/>
                <a:gd name="T36" fmla="*/ 76 w 504"/>
                <a:gd name="T37" fmla="*/ 403 h 404"/>
                <a:gd name="T38" fmla="*/ 58 w 504"/>
                <a:gd name="T39" fmla="*/ 398 h 404"/>
                <a:gd name="T40" fmla="*/ 42 w 504"/>
                <a:gd name="T41" fmla="*/ 392 h 404"/>
                <a:gd name="T42" fmla="*/ 28 w 504"/>
                <a:gd name="T43" fmla="*/ 382 h 404"/>
                <a:gd name="T44" fmla="*/ 16 w 504"/>
                <a:gd name="T45" fmla="*/ 370 h 404"/>
                <a:gd name="T46" fmla="*/ 7 w 504"/>
                <a:gd name="T47" fmla="*/ 358 h 404"/>
                <a:gd name="T48" fmla="*/ 2 w 504"/>
                <a:gd name="T49" fmla="*/ 344 h 404"/>
                <a:gd name="T50" fmla="*/ 0 w 504"/>
                <a:gd name="T51" fmla="*/ 329 h 404"/>
                <a:gd name="T52" fmla="*/ 1 w 504"/>
                <a:gd name="T53" fmla="*/ 68 h 404"/>
                <a:gd name="T54" fmla="*/ 4 w 504"/>
                <a:gd name="T55" fmla="*/ 52 h 404"/>
                <a:gd name="T56" fmla="*/ 12 w 504"/>
                <a:gd name="T57" fmla="*/ 39 h 404"/>
                <a:gd name="T58" fmla="*/ 22 w 504"/>
                <a:gd name="T59" fmla="*/ 28 h 404"/>
                <a:gd name="T60" fmla="*/ 34 w 504"/>
                <a:gd name="T61" fmla="*/ 16 h 404"/>
                <a:gd name="T62" fmla="*/ 50 w 504"/>
                <a:gd name="T63" fmla="*/ 9 h 404"/>
                <a:gd name="T64" fmla="*/ 67 w 504"/>
                <a:gd name="T65" fmla="*/ 3 h 404"/>
                <a:gd name="T66" fmla="*/ 84 w 504"/>
                <a:gd name="T67" fmla="*/ 0 h 4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4"/>
                <a:gd name="T103" fmla="*/ 0 h 404"/>
                <a:gd name="T104" fmla="*/ 504 w 504"/>
                <a:gd name="T105" fmla="*/ 404 h 4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4" h="404">
                  <a:moveTo>
                    <a:pt x="95" y="0"/>
                  </a:moveTo>
                  <a:lnTo>
                    <a:pt x="409" y="0"/>
                  </a:lnTo>
                  <a:lnTo>
                    <a:pt x="420" y="0"/>
                  </a:lnTo>
                  <a:lnTo>
                    <a:pt x="428" y="1"/>
                  </a:lnTo>
                  <a:lnTo>
                    <a:pt x="437" y="3"/>
                  </a:lnTo>
                  <a:lnTo>
                    <a:pt x="446" y="5"/>
                  </a:lnTo>
                  <a:lnTo>
                    <a:pt x="454" y="9"/>
                  </a:lnTo>
                  <a:lnTo>
                    <a:pt x="462" y="12"/>
                  </a:lnTo>
                  <a:lnTo>
                    <a:pt x="470" y="16"/>
                  </a:lnTo>
                  <a:lnTo>
                    <a:pt x="476" y="22"/>
                  </a:lnTo>
                  <a:lnTo>
                    <a:pt x="482" y="28"/>
                  </a:lnTo>
                  <a:lnTo>
                    <a:pt x="488" y="33"/>
                  </a:lnTo>
                  <a:lnTo>
                    <a:pt x="492" y="39"/>
                  </a:lnTo>
                  <a:lnTo>
                    <a:pt x="497" y="45"/>
                  </a:lnTo>
                  <a:lnTo>
                    <a:pt x="500" y="52"/>
                  </a:lnTo>
                  <a:lnTo>
                    <a:pt x="502" y="60"/>
                  </a:lnTo>
                  <a:lnTo>
                    <a:pt x="503" y="68"/>
                  </a:lnTo>
                  <a:lnTo>
                    <a:pt x="504" y="75"/>
                  </a:lnTo>
                  <a:lnTo>
                    <a:pt x="504" y="329"/>
                  </a:lnTo>
                  <a:lnTo>
                    <a:pt x="503" y="337"/>
                  </a:lnTo>
                  <a:lnTo>
                    <a:pt x="502" y="344"/>
                  </a:lnTo>
                  <a:lnTo>
                    <a:pt x="500" y="351"/>
                  </a:lnTo>
                  <a:lnTo>
                    <a:pt x="497" y="358"/>
                  </a:lnTo>
                  <a:lnTo>
                    <a:pt x="492" y="365"/>
                  </a:lnTo>
                  <a:lnTo>
                    <a:pt x="488" y="370"/>
                  </a:lnTo>
                  <a:lnTo>
                    <a:pt x="482" y="377"/>
                  </a:lnTo>
                  <a:lnTo>
                    <a:pt x="476" y="382"/>
                  </a:lnTo>
                  <a:lnTo>
                    <a:pt x="470" y="387"/>
                  </a:lnTo>
                  <a:lnTo>
                    <a:pt x="462" y="392"/>
                  </a:lnTo>
                  <a:lnTo>
                    <a:pt x="454" y="395"/>
                  </a:lnTo>
                  <a:lnTo>
                    <a:pt x="446" y="398"/>
                  </a:lnTo>
                  <a:lnTo>
                    <a:pt x="437" y="401"/>
                  </a:lnTo>
                  <a:lnTo>
                    <a:pt x="428" y="403"/>
                  </a:lnTo>
                  <a:lnTo>
                    <a:pt x="420" y="404"/>
                  </a:lnTo>
                  <a:lnTo>
                    <a:pt x="409" y="404"/>
                  </a:lnTo>
                  <a:lnTo>
                    <a:pt x="95" y="404"/>
                  </a:lnTo>
                  <a:lnTo>
                    <a:pt x="84" y="404"/>
                  </a:lnTo>
                  <a:lnTo>
                    <a:pt x="76" y="403"/>
                  </a:lnTo>
                  <a:lnTo>
                    <a:pt x="67" y="401"/>
                  </a:lnTo>
                  <a:lnTo>
                    <a:pt x="58" y="398"/>
                  </a:lnTo>
                  <a:lnTo>
                    <a:pt x="50" y="395"/>
                  </a:lnTo>
                  <a:lnTo>
                    <a:pt x="42" y="392"/>
                  </a:lnTo>
                  <a:lnTo>
                    <a:pt x="34" y="387"/>
                  </a:lnTo>
                  <a:lnTo>
                    <a:pt x="28" y="382"/>
                  </a:lnTo>
                  <a:lnTo>
                    <a:pt x="22" y="377"/>
                  </a:lnTo>
                  <a:lnTo>
                    <a:pt x="16" y="370"/>
                  </a:lnTo>
                  <a:lnTo>
                    <a:pt x="12" y="365"/>
                  </a:lnTo>
                  <a:lnTo>
                    <a:pt x="7" y="358"/>
                  </a:lnTo>
                  <a:lnTo>
                    <a:pt x="4" y="351"/>
                  </a:lnTo>
                  <a:lnTo>
                    <a:pt x="2" y="344"/>
                  </a:lnTo>
                  <a:lnTo>
                    <a:pt x="1" y="337"/>
                  </a:lnTo>
                  <a:lnTo>
                    <a:pt x="0" y="329"/>
                  </a:lnTo>
                  <a:lnTo>
                    <a:pt x="0" y="75"/>
                  </a:lnTo>
                  <a:lnTo>
                    <a:pt x="1" y="68"/>
                  </a:lnTo>
                  <a:lnTo>
                    <a:pt x="2" y="60"/>
                  </a:lnTo>
                  <a:lnTo>
                    <a:pt x="4" y="52"/>
                  </a:lnTo>
                  <a:lnTo>
                    <a:pt x="7" y="45"/>
                  </a:lnTo>
                  <a:lnTo>
                    <a:pt x="12" y="39"/>
                  </a:lnTo>
                  <a:lnTo>
                    <a:pt x="16" y="33"/>
                  </a:lnTo>
                  <a:lnTo>
                    <a:pt x="22" y="28"/>
                  </a:lnTo>
                  <a:lnTo>
                    <a:pt x="28" y="22"/>
                  </a:lnTo>
                  <a:lnTo>
                    <a:pt x="34" y="16"/>
                  </a:lnTo>
                  <a:lnTo>
                    <a:pt x="42" y="12"/>
                  </a:lnTo>
                  <a:lnTo>
                    <a:pt x="50" y="9"/>
                  </a:lnTo>
                  <a:lnTo>
                    <a:pt x="58" y="5"/>
                  </a:lnTo>
                  <a:lnTo>
                    <a:pt x="67" y="3"/>
                  </a:lnTo>
                  <a:lnTo>
                    <a:pt x="76" y="1"/>
                  </a:lnTo>
                  <a:lnTo>
                    <a:pt x="84" y="0"/>
                  </a:lnTo>
                  <a:lnTo>
                    <a:pt x="9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1" name="Rectangle 192"/>
            <p:cNvSpPr>
              <a:spLocks noChangeArrowheads="1"/>
            </p:cNvSpPr>
            <p:nvPr/>
          </p:nvSpPr>
          <p:spPr bwMode="auto">
            <a:xfrm>
              <a:off x="1531" y="3569"/>
              <a:ext cx="314"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2" name="Freeform 193"/>
            <p:cNvSpPr>
              <a:spLocks/>
            </p:cNvSpPr>
            <p:nvPr/>
          </p:nvSpPr>
          <p:spPr bwMode="auto">
            <a:xfrm>
              <a:off x="1845" y="3569"/>
              <a:ext cx="100" cy="80"/>
            </a:xfrm>
            <a:custGeom>
              <a:avLst/>
              <a:gdLst>
                <a:gd name="T0" fmla="*/ 100 w 100"/>
                <a:gd name="T1" fmla="*/ 80 h 80"/>
                <a:gd name="T2" fmla="*/ 99 w 100"/>
                <a:gd name="T3" fmla="*/ 72 h 80"/>
                <a:gd name="T4" fmla="*/ 98 w 100"/>
                <a:gd name="T5" fmla="*/ 64 h 80"/>
                <a:gd name="T6" fmla="*/ 95 w 100"/>
                <a:gd name="T7" fmla="*/ 56 h 80"/>
                <a:gd name="T8" fmla="*/ 92 w 100"/>
                <a:gd name="T9" fmla="*/ 48 h 80"/>
                <a:gd name="T10" fmla="*/ 88 w 100"/>
                <a:gd name="T11" fmla="*/ 42 h 80"/>
                <a:gd name="T12" fmla="*/ 82 w 100"/>
                <a:gd name="T13" fmla="*/ 35 h 80"/>
                <a:gd name="T14" fmla="*/ 76 w 100"/>
                <a:gd name="T15" fmla="*/ 29 h 80"/>
                <a:gd name="T16" fmla="*/ 70 w 100"/>
                <a:gd name="T17" fmla="*/ 24 h 80"/>
                <a:gd name="T18" fmla="*/ 63 w 100"/>
                <a:gd name="T19" fmla="*/ 18 h 80"/>
                <a:gd name="T20" fmla="*/ 55 w 100"/>
                <a:gd name="T21" fmla="*/ 14 h 80"/>
                <a:gd name="T22" fmla="*/ 47 w 100"/>
                <a:gd name="T23" fmla="*/ 9 h 80"/>
                <a:gd name="T24" fmla="*/ 38 w 100"/>
                <a:gd name="T25" fmla="*/ 6 h 80"/>
                <a:gd name="T26" fmla="*/ 30 w 100"/>
                <a:gd name="T27" fmla="*/ 4 h 80"/>
                <a:gd name="T28" fmla="*/ 21 w 100"/>
                <a:gd name="T29" fmla="*/ 1 h 80"/>
                <a:gd name="T30" fmla="*/ 11 w 100"/>
                <a:gd name="T31" fmla="*/ 0 h 80"/>
                <a:gd name="T32" fmla="*/ 0 w 100"/>
                <a:gd name="T33" fmla="*/ 0 h 80"/>
                <a:gd name="T34" fmla="*/ 0 w 100"/>
                <a:gd name="T35" fmla="*/ 9 h 80"/>
                <a:gd name="T36" fmla="*/ 11 w 100"/>
                <a:gd name="T37" fmla="*/ 9 h 80"/>
                <a:gd name="T38" fmla="*/ 19 w 100"/>
                <a:gd name="T39" fmla="*/ 10 h 80"/>
                <a:gd name="T40" fmla="*/ 27 w 100"/>
                <a:gd name="T41" fmla="*/ 13 h 80"/>
                <a:gd name="T42" fmla="*/ 36 w 100"/>
                <a:gd name="T43" fmla="*/ 15 h 80"/>
                <a:gd name="T44" fmla="*/ 44 w 100"/>
                <a:gd name="T45" fmla="*/ 18 h 80"/>
                <a:gd name="T46" fmla="*/ 51 w 100"/>
                <a:gd name="T47" fmla="*/ 21 h 80"/>
                <a:gd name="T48" fmla="*/ 59 w 100"/>
                <a:gd name="T49" fmla="*/ 26 h 80"/>
                <a:gd name="T50" fmla="*/ 64 w 100"/>
                <a:gd name="T51" fmla="*/ 30 h 80"/>
                <a:gd name="T52" fmla="*/ 70 w 100"/>
                <a:gd name="T53" fmla="*/ 36 h 80"/>
                <a:gd name="T54" fmla="*/ 75 w 100"/>
                <a:gd name="T55" fmla="*/ 40 h 80"/>
                <a:gd name="T56" fmla="*/ 80 w 100"/>
                <a:gd name="T57" fmla="*/ 47 h 80"/>
                <a:gd name="T58" fmla="*/ 83 w 100"/>
                <a:gd name="T59" fmla="*/ 53 h 80"/>
                <a:gd name="T60" fmla="*/ 86 w 100"/>
                <a:gd name="T61" fmla="*/ 59 h 80"/>
                <a:gd name="T62" fmla="*/ 89 w 100"/>
                <a:gd name="T63" fmla="*/ 66 h 80"/>
                <a:gd name="T64" fmla="*/ 90 w 100"/>
                <a:gd name="T65" fmla="*/ 73 h 80"/>
                <a:gd name="T66" fmla="*/ 90 w 100"/>
                <a:gd name="T67" fmla="*/ 80 h 80"/>
                <a:gd name="T68" fmla="*/ 100 w 100"/>
                <a:gd name="T69" fmla="*/ 80 h 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80"/>
                <a:gd name="T107" fmla="*/ 100 w 100"/>
                <a:gd name="T108" fmla="*/ 80 h 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80">
                  <a:moveTo>
                    <a:pt x="100" y="80"/>
                  </a:moveTo>
                  <a:lnTo>
                    <a:pt x="99" y="72"/>
                  </a:lnTo>
                  <a:lnTo>
                    <a:pt x="98" y="64"/>
                  </a:lnTo>
                  <a:lnTo>
                    <a:pt x="95" y="56"/>
                  </a:lnTo>
                  <a:lnTo>
                    <a:pt x="92" y="48"/>
                  </a:lnTo>
                  <a:lnTo>
                    <a:pt x="88" y="42"/>
                  </a:lnTo>
                  <a:lnTo>
                    <a:pt x="82" y="35"/>
                  </a:lnTo>
                  <a:lnTo>
                    <a:pt x="76" y="29"/>
                  </a:lnTo>
                  <a:lnTo>
                    <a:pt x="70" y="24"/>
                  </a:lnTo>
                  <a:lnTo>
                    <a:pt x="63" y="18"/>
                  </a:lnTo>
                  <a:lnTo>
                    <a:pt x="55" y="14"/>
                  </a:lnTo>
                  <a:lnTo>
                    <a:pt x="47" y="9"/>
                  </a:lnTo>
                  <a:lnTo>
                    <a:pt x="38" y="6"/>
                  </a:lnTo>
                  <a:lnTo>
                    <a:pt x="30" y="4"/>
                  </a:lnTo>
                  <a:lnTo>
                    <a:pt x="21" y="1"/>
                  </a:lnTo>
                  <a:lnTo>
                    <a:pt x="11" y="0"/>
                  </a:lnTo>
                  <a:lnTo>
                    <a:pt x="0" y="0"/>
                  </a:lnTo>
                  <a:lnTo>
                    <a:pt x="0" y="9"/>
                  </a:lnTo>
                  <a:lnTo>
                    <a:pt x="11" y="9"/>
                  </a:lnTo>
                  <a:lnTo>
                    <a:pt x="19" y="10"/>
                  </a:lnTo>
                  <a:lnTo>
                    <a:pt x="27" y="13"/>
                  </a:lnTo>
                  <a:lnTo>
                    <a:pt x="36" y="15"/>
                  </a:lnTo>
                  <a:lnTo>
                    <a:pt x="44" y="18"/>
                  </a:lnTo>
                  <a:lnTo>
                    <a:pt x="51" y="21"/>
                  </a:lnTo>
                  <a:lnTo>
                    <a:pt x="59" y="26"/>
                  </a:lnTo>
                  <a:lnTo>
                    <a:pt x="64" y="30"/>
                  </a:lnTo>
                  <a:lnTo>
                    <a:pt x="70" y="36"/>
                  </a:lnTo>
                  <a:lnTo>
                    <a:pt x="75" y="40"/>
                  </a:lnTo>
                  <a:lnTo>
                    <a:pt x="80" y="47"/>
                  </a:lnTo>
                  <a:lnTo>
                    <a:pt x="83" y="53"/>
                  </a:lnTo>
                  <a:lnTo>
                    <a:pt x="86" y="59"/>
                  </a:lnTo>
                  <a:lnTo>
                    <a:pt x="89" y="66"/>
                  </a:lnTo>
                  <a:lnTo>
                    <a:pt x="90" y="73"/>
                  </a:lnTo>
                  <a:lnTo>
                    <a:pt x="90" y="80"/>
                  </a:lnTo>
                  <a:lnTo>
                    <a:pt x="100" y="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3" name="Rectangle 194"/>
            <p:cNvSpPr>
              <a:spLocks noChangeArrowheads="1"/>
            </p:cNvSpPr>
            <p:nvPr/>
          </p:nvSpPr>
          <p:spPr bwMode="auto">
            <a:xfrm>
              <a:off x="1935" y="3649"/>
              <a:ext cx="10" cy="25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4" name="Freeform 195"/>
            <p:cNvSpPr>
              <a:spLocks/>
            </p:cNvSpPr>
            <p:nvPr/>
          </p:nvSpPr>
          <p:spPr bwMode="auto">
            <a:xfrm>
              <a:off x="1845" y="3903"/>
              <a:ext cx="100" cy="79"/>
            </a:xfrm>
            <a:custGeom>
              <a:avLst/>
              <a:gdLst>
                <a:gd name="T0" fmla="*/ 0 w 100"/>
                <a:gd name="T1" fmla="*/ 79 h 79"/>
                <a:gd name="T2" fmla="*/ 11 w 100"/>
                <a:gd name="T3" fmla="*/ 79 h 79"/>
                <a:gd name="T4" fmla="*/ 21 w 100"/>
                <a:gd name="T5" fmla="*/ 78 h 79"/>
                <a:gd name="T6" fmla="*/ 30 w 100"/>
                <a:gd name="T7" fmla="*/ 76 h 79"/>
                <a:gd name="T8" fmla="*/ 38 w 100"/>
                <a:gd name="T9" fmla="*/ 74 h 79"/>
                <a:gd name="T10" fmla="*/ 47 w 100"/>
                <a:gd name="T11" fmla="*/ 70 h 79"/>
                <a:gd name="T12" fmla="*/ 55 w 100"/>
                <a:gd name="T13" fmla="*/ 66 h 79"/>
                <a:gd name="T14" fmla="*/ 63 w 100"/>
                <a:gd name="T15" fmla="*/ 62 h 79"/>
                <a:gd name="T16" fmla="*/ 70 w 100"/>
                <a:gd name="T17" fmla="*/ 57 h 79"/>
                <a:gd name="T18" fmla="*/ 76 w 100"/>
                <a:gd name="T19" fmla="*/ 51 h 79"/>
                <a:gd name="T20" fmla="*/ 82 w 100"/>
                <a:gd name="T21" fmla="*/ 45 h 79"/>
                <a:gd name="T22" fmla="*/ 88 w 100"/>
                <a:gd name="T23" fmla="*/ 38 h 79"/>
                <a:gd name="T24" fmla="*/ 92 w 100"/>
                <a:gd name="T25" fmla="*/ 31 h 79"/>
                <a:gd name="T26" fmla="*/ 95 w 100"/>
                <a:gd name="T27" fmla="*/ 24 h 79"/>
                <a:gd name="T28" fmla="*/ 98 w 100"/>
                <a:gd name="T29" fmla="*/ 16 h 79"/>
                <a:gd name="T30" fmla="*/ 99 w 100"/>
                <a:gd name="T31" fmla="*/ 8 h 79"/>
                <a:gd name="T32" fmla="*/ 100 w 100"/>
                <a:gd name="T33" fmla="*/ 0 h 79"/>
                <a:gd name="T34" fmla="*/ 90 w 100"/>
                <a:gd name="T35" fmla="*/ 0 h 79"/>
                <a:gd name="T36" fmla="*/ 90 w 100"/>
                <a:gd name="T37" fmla="*/ 7 h 79"/>
                <a:gd name="T38" fmla="*/ 89 w 100"/>
                <a:gd name="T39" fmla="*/ 14 h 79"/>
                <a:gd name="T40" fmla="*/ 86 w 100"/>
                <a:gd name="T41" fmla="*/ 20 h 79"/>
                <a:gd name="T42" fmla="*/ 83 w 100"/>
                <a:gd name="T43" fmla="*/ 27 h 79"/>
                <a:gd name="T44" fmla="*/ 80 w 100"/>
                <a:gd name="T45" fmla="*/ 34 h 79"/>
                <a:gd name="T46" fmla="*/ 75 w 100"/>
                <a:gd name="T47" fmla="*/ 39 h 79"/>
                <a:gd name="T48" fmla="*/ 70 w 100"/>
                <a:gd name="T49" fmla="*/ 45 h 79"/>
                <a:gd name="T50" fmla="*/ 64 w 100"/>
                <a:gd name="T51" fmla="*/ 49 h 79"/>
                <a:gd name="T52" fmla="*/ 59 w 100"/>
                <a:gd name="T53" fmla="*/ 54 h 79"/>
                <a:gd name="T54" fmla="*/ 51 w 100"/>
                <a:gd name="T55" fmla="*/ 58 h 79"/>
                <a:gd name="T56" fmla="*/ 44 w 100"/>
                <a:gd name="T57" fmla="*/ 62 h 79"/>
                <a:gd name="T58" fmla="*/ 36 w 100"/>
                <a:gd name="T59" fmla="*/ 65 h 79"/>
                <a:gd name="T60" fmla="*/ 27 w 100"/>
                <a:gd name="T61" fmla="*/ 67 h 79"/>
                <a:gd name="T62" fmla="*/ 19 w 100"/>
                <a:gd name="T63" fmla="*/ 69 h 79"/>
                <a:gd name="T64" fmla="*/ 11 w 100"/>
                <a:gd name="T65" fmla="*/ 70 h 79"/>
                <a:gd name="T66" fmla="*/ 0 w 100"/>
                <a:gd name="T67" fmla="*/ 70 h 79"/>
                <a:gd name="T68" fmla="*/ 0 w 100"/>
                <a:gd name="T69" fmla="*/ 79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79"/>
                <a:gd name="T107" fmla="*/ 100 w 100"/>
                <a:gd name="T108" fmla="*/ 79 h 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79">
                  <a:moveTo>
                    <a:pt x="0" y="79"/>
                  </a:moveTo>
                  <a:lnTo>
                    <a:pt x="11" y="79"/>
                  </a:lnTo>
                  <a:lnTo>
                    <a:pt x="21" y="78"/>
                  </a:lnTo>
                  <a:lnTo>
                    <a:pt x="30" y="76"/>
                  </a:lnTo>
                  <a:lnTo>
                    <a:pt x="38" y="74"/>
                  </a:lnTo>
                  <a:lnTo>
                    <a:pt x="47" y="70"/>
                  </a:lnTo>
                  <a:lnTo>
                    <a:pt x="55" y="66"/>
                  </a:lnTo>
                  <a:lnTo>
                    <a:pt x="63" y="62"/>
                  </a:lnTo>
                  <a:lnTo>
                    <a:pt x="70" y="57"/>
                  </a:lnTo>
                  <a:lnTo>
                    <a:pt x="76" y="51"/>
                  </a:lnTo>
                  <a:lnTo>
                    <a:pt x="82" y="45"/>
                  </a:lnTo>
                  <a:lnTo>
                    <a:pt x="88" y="38"/>
                  </a:lnTo>
                  <a:lnTo>
                    <a:pt x="92" y="31"/>
                  </a:lnTo>
                  <a:lnTo>
                    <a:pt x="95" y="24"/>
                  </a:lnTo>
                  <a:lnTo>
                    <a:pt x="98" y="16"/>
                  </a:lnTo>
                  <a:lnTo>
                    <a:pt x="99" y="8"/>
                  </a:lnTo>
                  <a:lnTo>
                    <a:pt x="100" y="0"/>
                  </a:lnTo>
                  <a:lnTo>
                    <a:pt x="90" y="0"/>
                  </a:lnTo>
                  <a:lnTo>
                    <a:pt x="90" y="7"/>
                  </a:lnTo>
                  <a:lnTo>
                    <a:pt x="89" y="14"/>
                  </a:lnTo>
                  <a:lnTo>
                    <a:pt x="86" y="20"/>
                  </a:lnTo>
                  <a:lnTo>
                    <a:pt x="83" y="27"/>
                  </a:lnTo>
                  <a:lnTo>
                    <a:pt x="80" y="34"/>
                  </a:lnTo>
                  <a:lnTo>
                    <a:pt x="75" y="39"/>
                  </a:lnTo>
                  <a:lnTo>
                    <a:pt x="70" y="45"/>
                  </a:lnTo>
                  <a:lnTo>
                    <a:pt x="64" y="49"/>
                  </a:lnTo>
                  <a:lnTo>
                    <a:pt x="59" y="54"/>
                  </a:lnTo>
                  <a:lnTo>
                    <a:pt x="51" y="58"/>
                  </a:lnTo>
                  <a:lnTo>
                    <a:pt x="44" y="62"/>
                  </a:lnTo>
                  <a:lnTo>
                    <a:pt x="36" y="65"/>
                  </a:lnTo>
                  <a:lnTo>
                    <a:pt x="27" y="67"/>
                  </a:lnTo>
                  <a:lnTo>
                    <a:pt x="19" y="69"/>
                  </a:lnTo>
                  <a:lnTo>
                    <a:pt x="11" y="70"/>
                  </a:lnTo>
                  <a:lnTo>
                    <a:pt x="0" y="70"/>
                  </a:lnTo>
                  <a:lnTo>
                    <a:pt x="0" y="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5" name="Rectangle 196"/>
            <p:cNvSpPr>
              <a:spLocks noChangeArrowheads="1"/>
            </p:cNvSpPr>
            <p:nvPr/>
          </p:nvSpPr>
          <p:spPr bwMode="auto">
            <a:xfrm>
              <a:off x="1531" y="3973"/>
              <a:ext cx="314" cy="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6" name="Freeform 197"/>
            <p:cNvSpPr>
              <a:spLocks/>
            </p:cNvSpPr>
            <p:nvPr/>
          </p:nvSpPr>
          <p:spPr bwMode="auto">
            <a:xfrm>
              <a:off x="1431" y="3903"/>
              <a:ext cx="100" cy="79"/>
            </a:xfrm>
            <a:custGeom>
              <a:avLst/>
              <a:gdLst>
                <a:gd name="T0" fmla="*/ 0 w 100"/>
                <a:gd name="T1" fmla="*/ 0 h 79"/>
                <a:gd name="T2" fmla="*/ 1 w 100"/>
                <a:gd name="T3" fmla="*/ 8 h 79"/>
                <a:gd name="T4" fmla="*/ 2 w 100"/>
                <a:gd name="T5" fmla="*/ 16 h 79"/>
                <a:gd name="T6" fmla="*/ 5 w 100"/>
                <a:gd name="T7" fmla="*/ 24 h 79"/>
                <a:gd name="T8" fmla="*/ 8 w 100"/>
                <a:gd name="T9" fmla="*/ 31 h 79"/>
                <a:gd name="T10" fmla="*/ 12 w 100"/>
                <a:gd name="T11" fmla="*/ 38 h 79"/>
                <a:gd name="T12" fmla="*/ 18 w 100"/>
                <a:gd name="T13" fmla="*/ 45 h 79"/>
                <a:gd name="T14" fmla="*/ 24 w 100"/>
                <a:gd name="T15" fmla="*/ 51 h 79"/>
                <a:gd name="T16" fmla="*/ 30 w 100"/>
                <a:gd name="T17" fmla="*/ 57 h 79"/>
                <a:gd name="T18" fmla="*/ 37 w 100"/>
                <a:gd name="T19" fmla="*/ 62 h 79"/>
                <a:gd name="T20" fmla="*/ 45 w 100"/>
                <a:gd name="T21" fmla="*/ 66 h 79"/>
                <a:gd name="T22" fmla="*/ 53 w 100"/>
                <a:gd name="T23" fmla="*/ 70 h 79"/>
                <a:gd name="T24" fmla="*/ 62 w 100"/>
                <a:gd name="T25" fmla="*/ 74 h 79"/>
                <a:gd name="T26" fmla="*/ 71 w 100"/>
                <a:gd name="T27" fmla="*/ 76 h 79"/>
                <a:gd name="T28" fmla="*/ 79 w 100"/>
                <a:gd name="T29" fmla="*/ 78 h 79"/>
                <a:gd name="T30" fmla="*/ 89 w 100"/>
                <a:gd name="T31" fmla="*/ 79 h 79"/>
                <a:gd name="T32" fmla="*/ 100 w 100"/>
                <a:gd name="T33" fmla="*/ 79 h 79"/>
                <a:gd name="T34" fmla="*/ 100 w 100"/>
                <a:gd name="T35" fmla="*/ 70 h 79"/>
                <a:gd name="T36" fmla="*/ 89 w 100"/>
                <a:gd name="T37" fmla="*/ 70 h 79"/>
                <a:gd name="T38" fmla="*/ 81 w 100"/>
                <a:gd name="T39" fmla="*/ 69 h 79"/>
                <a:gd name="T40" fmla="*/ 73 w 100"/>
                <a:gd name="T41" fmla="*/ 67 h 79"/>
                <a:gd name="T42" fmla="*/ 64 w 100"/>
                <a:gd name="T43" fmla="*/ 65 h 79"/>
                <a:gd name="T44" fmla="*/ 56 w 100"/>
                <a:gd name="T45" fmla="*/ 62 h 79"/>
                <a:gd name="T46" fmla="*/ 49 w 100"/>
                <a:gd name="T47" fmla="*/ 58 h 79"/>
                <a:gd name="T48" fmla="*/ 41 w 100"/>
                <a:gd name="T49" fmla="*/ 54 h 79"/>
                <a:gd name="T50" fmla="*/ 36 w 100"/>
                <a:gd name="T51" fmla="*/ 49 h 79"/>
                <a:gd name="T52" fmla="*/ 30 w 100"/>
                <a:gd name="T53" fmla="*/ 45 h 79"/>
                <a:gd name="T54" fmla="*/ 25 w 100"/>
                <a:gd name="T55" fmla="*/ 39 h 79"/>
                <a:gd name="T56" fmla="*/ 20 w 100"/>
                <a:gd name="T57" fmla="*/ 34 h 79"/>
                <a:gd name="T58" fmla="*/ 17 w 100"/>
                <a:gd name="T59" fmla="*/ 27 h 79"/>
                <a:gd name="T60" fmla="*/ 14 w 100"/>
                <a:gd name="T61" fmla="*/ 20 h 79"/>
                <a:gd name="T62" fmla="*/ 11 w 100"/>
                <a:gd name="T63" fmla="*/ 14 h 79"/>
                <a:gd name="T64" fmla="*/ 10 w 100"/>
                <a:gd name="T65" fmla="*/ 7 h 79"/>
                <a:gd name="T66" fmla="*/ 10 w 100"/>
                <a:gd name="T67" fmla="*/ 0 h 79"/>
                <a:gd name="T68" fmla="*/ 0 w 100"/>
                <a:gd name="T69" fmla="*/ 0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79"/>
                <a:gd name="T107" fmla="*/ 100 w 100"/>
                <a:gd name="T108" fmla="*/ 79 h 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79">
                  <a:moveTo>
                    <a:pt x="0" y="0"/>
                  </a:moveTo>
                  <a:lnTo>
                    <a:pt x="1" y="8"/>
                  </a:lnTo>
                  <a:lnTo>
                    <a:pt x="2" y="16"/>
                  </a:lnTo>
                  <a:lnTo>
                    <a:pt x="5" y="24"/>
                  </a:lnTo>
                  <a:lnTo>
                    <a:pt x="8" y="31"/>
                  </a:lnTo>
                  <a:lnTo>
                    <a:pt x="12" y="38"/>
                  </a:lnTo>
                  <a:lnTo>
                    <a:pt x="18" y="45"/>
                  </a:lnTo>
                  <a:lnTo>
                    <a:pt x="24" y="51"/>
                  </a:lnTo>
                  <a:lnTo>
                    <a:pt x="30" y="57"/>
                  </a:lnTo>
                  <a:lnTo>
                    <a:pt x="37" y="62"/>
                  </a:lnTo>
                  <a:lnTo>
                    <a:pt x="45" y="66"/>
                  </a:lnTo>
                  <a:lnTo>
                    <a:pt x="53" y="70"/>
                  </a:lnTo>
                  <a:lnTo>
                    <a:pt x="62" y="74"/>
                  </a:lnTo>
                  <a:lnTo>
                    <a:pt x="71" y="76"/>
                  </a:lnTo>
                  <a:lnTo>
                    <a:pt x="79" y="78"/>
                  </a:lnTo>
                  <a:lnTo>
                    <a:pt x="89" y="79"/>
                  </a:lnTo>
                  <a:lnTo>
                    <a:pt x="100" y="79"/>
                  </a:lnTo>
                  <a:lnTo>
                    <a:pt x="100" y="70"/>
                  </a:lnTo>
                  <a:lnTo>
                    <a:pt x="89" y="70"/>
                  </a:lnTo>
                  <a:lnTo>
                    <a:pt x="81" y="69"/>
                  </a:lnTo>
                  <a:lnTo>
                    <a:pt x="73" y="67"/>
                  </a:lnTo>
                  <a:lnTo>
                    <a:pt x="64" y="65"/>
                  </a:lnTo>
                  <a:lnTo>
                    <a:pt x="56" y="62"/>
                  </a:lnTo>
                  <a:lnTo>
                    <a:pt x="49" y="58"/>
                  </a:lnTo>
                  <a:lnTo>
                    <a:pt x="41" y="54"/>
                  </a:lnTo>
                  <a:lnTo>
                    <a:pt x="36" y="49"/>
                  </a:lnTo>
                  <a:lnTo>
                    <a:pt x="30" y="45"/>
                  </a:lnTo>
                  <a:lnTo>
                    <a:pt x="25" y="39"/>
                  </a:lnTo>
                  <a:lnTo>
                    <a:pt x="20" y="34"/>
                  </a:lnTo>
                  <a:lnTo>
                    <a:pt x="17" y="27"/>
                  </a:lnTo>
                  <a:lnTo>
                    <a:pt x="14" y="20"/>
                  </a:lnTo>
                  <a:lnTo>
                    <a:pt x="11" y="14"/>
                  </a:lnTo>
                  <a:lnTo>
                    <a:pt x="10" y="7"/>
                  </a:lnTo>
                  <a:lnTo>
                    <a:pt x="1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7" name="Rectangle 198"/>
            <p:cNvSpPr>
              <a:spLocks noChangeArrowheads="1"/>
            </p:cNvSpPr>
            <p:nvPr/>
          </p:nvSpPr>
          <p:spPr bwMode="auto">
            <a:xfrm>
              <a:off x="1431" y="3649"/>
              <a:ext cx="10" cy="25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8" name="Freeform 199"/>
            <p:cNvSpPr>
              <a:spLocks/>
            </p:cNvSpPr>
            <p:nvPr/>
          </p:nvSpPr>
          <p:spPr bwMode="auto">
            <a:xfrm>
              <a:off x="1431" y="3569"/>
              <a:ext cx="100" cy="80"/>
            </a:xfrm>
            <a:custGeom>
              <a:avLst/>
              <a:gdLst>
                <a:gd name="T0" fmla="*/ 100 w 100"/>
                <a:gd name="T1" fmla="*/ 0 h 80"/>
                <a:gd name="T2" fmla="*/ 89 w 100"/>
                <a:gd name="T3" fmla="*/ 0 h 80"/>
                <a:gd name="T4" fmla="*/ 79 w 100"/>
                <a:gd name="T5" fmla="*/ 1 h 80"/>
                <a:gd name="T6" fmla="*/ 71 w 100"/>
                <a:gd name="T7" fmla="*/ 4 h 80"/>
                <a:gd name="T8" fmla="*/ 62 w 100"/>
                <a:gd name="T9" fmla="*/ 6 h 80"/>
                <a:gd name="T10" fmla="*/ 53 w 100"/>
                <a:gd name="T11" fmla="*/ 9 h 80"/>
                <a:gd name="T12" fmla="*/ 45 w 100"/>
                <a:gd name="T13" fmla="*/ 14 h 80"/>
                <a:gd name="T14" fmla="*/ 37 w 100"/>
                <a:gd name="T15" fmla="*/ 18 h 80"/>
                <a:gd name="T16" fmla="*/ 30 w 100"/>
                <a:gd name="T17" fmla="*/ 24 h 80"/>
                <a:gd name="T18" fmla="*/ 24 w 100"/>
                <a:gd name="T19" fmla="*/ 29 h 80"/>
                <a:gd name="T20" fmla="*/ 18 w 100"/>
                <a:gd name="T21" fmla="*/ 35 h 80"/>
                <a:gd name="T22" fmla="*/ 12 w 100"/>
                <a:gd name="T23" fmla="*/ 42 h 80"/>
                <a:gd name="T24" fmla="*/ 8 w 100"/>
                <a:gd name="T25" fmla="*/ 48 h 80"/>
                <a:gd name="T26" fmla="*/ 5 w 100"/>
                <a:gd name="T27" fmla="*/ 56 h 80"/>
                <a:gd name="T28" fmla="*/ 2 w 100"/>
                <a:gd name="T29" fmla="*/ 64 h 80"/>
                <a:gd name="T30" fmla="*/ 1 w 100"/>
                <a:gd name="T31" fmla="*/ 72 h 80"/>
                <a:gd name="T32" fmla="*/ 0 w 100"/>
                <a:gd name="T33" fmla="*/ 80 h 80"/>
                <a:gd name="T34" fmla="*/ 10 w 100"/>
                <a:gd name="T35" fmla="*/ 80 h 80"/>
                <a:gd name="T36" fmla="*/ 10 w 100"/>
                <a:gd name="T37" fmla="*/ 73 h 80"/>
                <a:gd name="T38" fmla="*/ 11 w 100"/>
                <a:gd name="T39" fmla="*/ 66 h 80"/>
                <a:gd name="T40" fmla="*/ 14 w 100"/>
                <a:gd name="T41" fmla="*/ 59 h 80"/>
                <a:gd name="T42" fmla="*/ 17 w 100"/>
                <a:gd name="T43" fmla="*/ 53 h 80"/>
                <a:gd name="T44" fmla="*/ 20 w 100"/>
                <a:gd name="T45" fmla="*/ 47 h 80"/>
                <a:gd name="T46" fmla="*/ 25 w 100"/>
                <a:gd name="T47" fmla="*/ 40 h 80"/>
                <a:gd name="T48" fmla="*/ 30 w 100"/>
                <a:gd name="T49" fmla="*/ 36 h 80"/>
                <a:gd name="T50" fmla="*/ 36 w 100"/>
                <a:gd name="T51" fmla="*/ 30 h 80"/>
                <a:gd name="T52" fmla="*/ 41 w 100"/>
                <a:gd name="T53" fmla="*/ 26 h 80"/>
                <a:gd name="T54" fmla="*/ 49 w 100"/>
                <a:gd name="T55" fmla="*/ 21 h 80"/>
                <a:gd name="T56" fmla="*/ 56 w 100"/>
                <a:gd name="T57" fmla="*/ 18 h 80"/>
                <a:gd name="T58" fmla="*/ 64 w 100"/>
                <a:gd name="T59" fmla="*/ 15 h 80"/>
                <a:gd name="T60" fmla="*/ 73 w 100"/>
                <a:gd name="T61" fmla="*/ 13 h 80"/>
                <a:gd name="T62" fmla="*/ 81 w 100"/>
                <a:gd name="T63" fmla="*/ 10 h 80"/>
                <a:gd name="T64" fmla="*/ 89 w 100"/>
                <a:gd name="T65" fmla="*/ 9 h 80"/>
                <a:gd name="T66" fmla="*/ 100 w 100"/>
                <a:gd name="T67" fmla="*/ 9 h 80"/>
                <a:gd name="T68" fmla="*/ 100 w 100"/>
                <a:gd name="T69" fmla="*/ 0 h 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80"/>
                <a:gd name="T107" fmla="*/ 100 w 100"/>
                <a:gd name="T108" fmla="*/ 80 h 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80">
                  <a:moveTo>
                    <a:pt x="100" y="0"/>
                  </a:moveTo>
                  <a:lnTo>
                    <a:pt x="89" y="0"/>
                  </a:lnTo>
                  <a:lnTo>
                    <a:pt x="79" y="1"/>
                  </a:lnTo>
                  <a:lnTo>
                    <a:pt x="71" y="4"/>
                  </a:lnTo>
                  <a:lnTo>
                    <a:pt x="62" y="6"/>
                  </a:lnTo>
                  <a:lnTo>
                    <a:pt x="53" y="9"/>
                  </a:lnTo>
                  <a:lnTo>
                    <a:pt x="45" y="14"/>
                  </a:lnTo>
                  <a:lnTo>
                    <a:pt x="37" y="18"/>
                  </a:lnTo>
                  <a:lnTo>
                    <a:pt x="30" y="24"/>
                  </a:lnTo>
                  <a:lnTo>
                    <a:pt x="24" y="29"/>
                  </a:lnTo>
                  <a:lnTo>
                    <a:pt x="18" y="35"/>
                  </a:lnTo>
                  <a:lnTo>
                    <a:pt x="12" y="42"/>
                  </a:lnTo>
                  <a:lnTo>
                    <a:pt x="8" y="48"/>
                  </a:lnTo>
                  <a:lnTo>
                    <a:pt x="5" y="56"/>
                  </a:lnTo>
                  <a:lnTo>
                    <a:pt x="2" y="64"/>
                  </a:lnTo>
                  <a:lnTo>
                    <a:pt x="1" y="72"/>
                  </a:lnTo>
                  <a:lnTo>
                    <a:pt x="0" y="80"/>
                  </a:lnTo>
                  <a:lnTo>
                    <a:pt x="10" y="80"/>
                  </a:lnTo>
                  <a:lnTo>
                    <a:pt x="10" y="73"/>
                  </a:lnTo>
                  <a:lnTo>
                    <a:pt x="11" y="66"/>
                  </a:lnTo>
                  <a:lnTo>
                    <a:pt x="14" y="59"/>
                  </a:lnTo>
                  <a:lnTo>
                    <a:pt x="17" y="53"/>
                  </a:lnTo>
                  <a:lnTo>
                    <a:pt x="20" y="47"/>
                  </a:lnTo>
                  <a:lnTo>
                    <a:pt x="25" y="40"/>
                  </a:lnTo>
                  <a:lnTo>
                    <a:pt x="30" y="36"/>
                  </a:lnTo>
                  <a:lnTo>
                    <a:pt x="36" y="30"/>
                  </a:lnTo>
                  <a:lnTo>
                    <a:pt x="41" y="26"/>
                  </a:lnTo>
                  <a:lnTo>
                    <a:pt x="49" y="21"/>
                  </a:lnTo>
                  <a:lnTo>
                    <a:pt x="56" y="18"/>
                  </a:lnTo>
                  <a:lnTo>
                    <a:pt x="64" y="15"/>
                  </a:lnTo>
                  <a:lnTo>
                    <a:pt x="73" y="13"/>
                  </a:lnTo>
                  <a:lnTo>
                    <a:pt x="81" y="10"/>
                  </a:lnTo>
                  <a:lnTo>
                    <a:pt x="89" y="9"/>
                  </a:lnTo>
                  <a:lnTo>
                    <a:pt x="100" y="9"/>
                  </a:lnTo>
                  <a:lnTo>
                    <a:pt x="10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09" name="Rectangle 200"/>
            <p:cNvSpPr>
              <a:spLocks noChangeArrowheads="1"/>
            </p:cNvSpPr>
            <p:nvPr/>
          </p:nvSpPr>
          <p:spPr bwMode="auto">
            <a:xfrm>
              <a:off x="1438" y="3698"/>
              <a:ext cx="49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000" b="1">
                  <a:solidFill>
                    <a:srgbClr val="000000"/>
                  </a:solidFill>
                  <a:latin typeface="Times New Roman" panose="02020603050405020304" pitchFamily="18" charset="0"/>
                </a:rPr>
                <a:t>MICROWAVE</a:t>
              </a:r>
              <a:endParaRPr lang="en-US" altLang="en-US"/>
            </a:p>
          </p:txBody>
        </p:sp>
        <p:sp>
          <p:nvSpPr>
            <p:cNvPr id="210" name="Rectangle 201"/>
            <p:cNvSpPr>
              <a:spLocks noChangeArrowheads="1"/>
            </p:cNvSpPr>
            <p:nvPr/>
          </p:nvSpPr>
          <p:spPr bwMode="auto">
            <a:xfrm>
              <a:off x="1586" y="3783"/>
              <a:ext cx="191"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000" b="1">
                  <a:solidFill>
                    <a:srgbClr val="000000"/>
                  </a:solidFill>
                  <a:latin typeface="Times New Roman" panose="02020603050405020304" pitchFamily="18" charset="0"/>
                </a:rPr>
                <a:t>LINK</a:t>
              </a:r>
              <a:endParaRPr lang="en-US" altLang="en-US"/>
            </a:p>
          </p:txBody>
        </p:sp>
        <p:sp>
          <p:nvSpPr>
            <p:cNvPr id="211" name="Freeform 202"/>
            <p:cNvSpPr>
              <a:spLocks/>
            </p:cNvSpPr>
            <p:nvPr/>
          </p:nvSpPr>
          <p:spPr bwMode="auto">
            <a:xfrm>
              <a:off x="1360" y="3758"/>
              <a:ext cx="76" cy="9"/>
            </a:xfrm>
            <a:custGeom>
              <a:avLst/>
              <a:gdLst>
                <a:gd name="T0" fmla="*/ 76 w 76"/>
                <a:gd name="T1" fmla="*/ 4 h 9"/>
                <a:gd name="T2" fmla="*/ 76 w 76"/>
                <a:gd name="T3" fmla="*/ 0 h 9"/>
                <a:gd name="T4" fmla="*/ 0 w 76"/>
                <a:gd name="T5" fmla="*/ 0 h 9"/>
                <a:gd name="T6" fmla="*/ 0 w 76"/>
                <a:gd name="T7" fmla="*/ 9 h 9"/>
                <a:gd name="T8" fmla="*/ 76 w 76"/>
                <a:gd name="T9" fmla="*/ 9 h 9"/>
                <a:gd name="T10" fmla="*/ 76 w 76"/>
                <a:gd name="T11" fmla="*/ 4 h 9"/>
                <a:gd name="T12" fmla="*/ 0 60000 65536"/>
                <a:gd name="T13" fmla="*/ 0 60000 65536"/>
                <a:gd name="T14" fmla="*/ 0 60000 65536"/>
                <a:gd name="T15" fmla="*/ 0 60000 65536"/>
                <a:gd name="T16" fmla="*/ 0 60000 65536"/>
                <a:gd name="T17" fmla="*/ 0 60000 65536"/>
                <a:gd name="T18" fmla="*/ 0 w 76"/>
                <a:gd name="T19" fmla="*/ 0 h 9"/>
                <a:gd name="T20" fmla="*/ 76 w 76"/>
                <a:gd name="T21" fmla="*/ 9 h 9"/>
              </a:gdLst>
              <a:ahLst/>
              <a:cxnLst>
                <a:cxn ang="T12">
                  <a:pos x="T0" y="T1"/>
                </a:cxn>
                <a:cxn ang="T13">
                  <a:pos x="T2" y="T3"/>
                </a:cxn>
                <a:cxn ang="T14">
                  <a:pos x="T4" y="T5"/>
                </a:cxn>
                <a:cxn ang="T15">
                  <a:pos x="T6" y="T7"/>
                </a:cxn>
                <a:cxn ang="T16">
                  <a:pos x="T8" y="T9"/>
                </a:cxn>
                <a:cxn ang="T17">
                  <a:pos x="T10" y="T11"/>
                </a:cxn>
              </a:cxnLst>
              <a:rect l="T18" t="T19" r="T20" b="T21"/>
              <a:pathLst>
                <a:path w="76" h="9">
                  <a:moveTo>
                    <a:pt x="76" y="4"/>
                  </a:moveTo>
                  <a:lnTo>
                    <a:pt x="76" y="0"/>
                  </a:lnTo>
                  <a:lnTo>
                    <a:pt x="0" y="0"/>
                  </a:lnTo>
                  <a:lnTo>
                    <a:pt x="0" y="9"/>
                  </a:lnTo>
                  <a:lnTo>
                    <a:pt x="76" y="9"/>
                  </a:lnTo>
                  <a:lnTo>
                    <a:pt x="76"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12" name="Freeform 203"/>
            <p:cNvSpPr>
              <a:spLocks/>
            </p:cNvSpPr>
            <p:nvPr/>
          </p:nvSpPr>
          <p:spPr bwMode="auto">
            <a:xfrm>
              <a:off x="1354" y="2162"/>
              <a:ext cx="174" cy="10"/>
            </a:xfrm>
            <a:custGeom>
              <a:avLst/>
              <a:gdLst>
                <a:gd name="T0" fmla="*/ 0 w 174"/>
                <a:gd name="T1" fmla="*/ 6 h 10"/>
                <a:gd name="T2" fmla="*/ 5 w 174"/>
                <a:gd name="T3" fmla="*/ 10 h 10"/>
                <a:gd name="T4" fmla="*/ 174 w 174"/>
                <a:gd name="T5" fmla="*/ 10 h 10"/>
                <a:gd name="T6" fmla="*/ 174 w 174"/>
                <a:gd name="T7" fmla="*/ 0 h 10"/>
                <a:gd name="T8" fmla="*/ 5 w 174"/>
                <a:gd name="T9" fmla="*/ 0 h 10"/>
                <a:gd name="T10" fmla="*/ 9 w 174"/>
                <a:gd name="T11" fmla="*/ 6 h 10"/>
                <a:gd name="T12" fmla="*/ 0 w 174"/>
                <a:gd name="T13" fmla="*/ 6 h 10"/>
                <a:gd name="T14" fmla="*/ 0 w 174"/>
                <a:gd name="T15" fmla="*/ 10 h 10"/>
                <a:gd name="T16" fmla="*/ 5 w 174"/>
                <a:gd name="T17" fmla="*/ 10 h 10"/>
                <a:gd name="T18" fmla="*/ 0 w 174"/>
                <a:gd name="T19" fmla="*/ 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0"/>
                <a:gd name="T32" fmla="*/ 174 w 17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0">
                  <a:moveTo>
                    <a:pt x="0" y="6"/>
                  </a:moveTo>
                  <a:lnTo>
                    <a:pt x="5" y="10"/>
                  </a:lnTo>
                  <a:lnTo>
                    <a:pt x="174" y="10"/>
                  </a:lnTo>
                  <a:lnTo>
                    <a:pt x="174" y="0"/>
                  </a:lnTo>
                  <a:lnTo>
                    <a:pt x="5" y="0"/>
                  </a:lnTo>
                  <a:lnTo>
                    <a:pt x="9" y="6"/>
                  </a:lnTo>
                  <a:lnTo>
                    <a:pt x="0" y="6"/>
                  </a:lnTo>
                  <a:lnTo>
                    <a:pt x="0" y="10"/>
                  </a:lnTo>
                  <a:lnTo>
                    <a:pt x="5" y="10"/>
                  </a:lnTo>
                  <a:lnTo>
                    <a:pt x="0"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13" name="Freeform 204"/>
            <p:cNvSpPr>
              <a:spLocks/>
            </p:cNvSpPr>
            <p:nvPr/>
          </p:nvSpPr>
          <p:spPr bwMode="auto">
            <a:xfrm>
              <a:off x="1353" y="1759"/>
              <a:ext cx="10" cy="409"/>
            </a:xfrm>
            <a:custGeom>
              <a:avLst/>
              <a:gdLst>
                <a:gd name="T0" fmla="*/ 4 w 10"/>
                <a:gd name="T1" fmla="*/ 0 h 409"/>
                <a:gd name="T2" fmla="*/ 0 w 10"/>
                <a:gd name="T3" fmla="*/ 4 h 409"/>
                <a:gd name="T4" fmla="*/ 1 w 10"/>
                <a:gd name="T5" fmla="*/ 409 h 409"/>
                <a:gd name="T6" fmla="*/ 10 w 10"/>
                <a:gd name="T7" fmla="*/ 409 h 409"/>
                <a:gd name="T8" fmla="*/ 9 w 10"/>
                <a:gd name="T9" fmla="*/ 4 h 409"/>
                <a:gd name="T10" fmla="*/ 4 w 10"/>
                <a:gd name="T11" fmla="*/ 9 h 409"/>
                <a:gd name="T12" fmla="*/ 4 w 10"/>
                <a:gd name="T13" fmla="*/ 0 h 409"/>
                <a:gd name="T14" fmla="*/ 0 w 10"/>
                <a:gd name="T15" fmla="*/ 0 h 409"/>
                <a:gd name="T16" fmla="*/ 0 w 10"/>
                <a:gd name="T17" fmla="*/ 4 h 409"/>
                <a:gd name="T18" fmla="*/ 4 w 10"/>
                <a:gd name="T19" fmla="*/ 0 h 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09"/>
                <a:gd name="T32" fmla="*/ 10 w 10"/>
                <a:gd name="T33" fmla="*/ 409 h 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09">
                  <a:moveTo>
                    <a:pt x="4" y="0"/>
                  </a:moveTo>
                  <a:lnTo>
                    <a:pt x="0" y="4"/>
                  </a:lnTo>
                  <a:lnTo>
                    <a:pt x="1" y="409"/>
                  </a:lnTo>
                  <a:lnTo>
                    <a:pt x="10" y="409"/>
                  </a:lnTo>
                  <a:lnTo>
                    <a:pt x="9" y="4"/>
                  </a:lnTo>
                  <a:lnTo>
                    <a:pt x="4" y="9"/>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14" name="Freeform 205"/>
            <p:cNvSpPr>
              <a:spLocks/>
            </p:cNvSpPr>
            <p:nvPr/>
          </p:nvSpPr>
          <p:spPr bwMode="auto">
            <a:xfrm>
              <a:off x="1357" y="1759"/>
              <a:ext cx="172" cy="9"/>
            </a:xfrm>
            <a:custGeom>
              <a:avLst/>
              <a:gdLst>
                <a:gd name="T0" fmla="*/ 172 w 172"/>
                <a:gd name="T1" fmla="*/ 4 h 9"/>
                <a:gd name="T2" fmla="*/ 172 w 172"/>
                <a:gd name="T3" fmla="*/ 0 h 9"/>
                <a:gd name="T4" fmla="*/ 0 w 172"/>
                <a:gd name="T5" fmla="*/ 0 h 9"/>
                <a:gd name="T6" fmla="*/ 0 w 172"/>
                <a:gd name="T7" fmla="*/ 9 h 9"/>
                <a:gd name="T8" fmla="*/ 172 w 172"/>
                <a:gd name="T9" fmla="*/ 9 h 9"/>
                <a:gd name="T10" fmla="*/ 172 w 172"/>
                <a:gd name="T11" fmla="*/ 4 h 9"/>
                <a:gd name="T12" fmla="*/ 0 60000 65536"/>
                <a:gd name="T13" fmla="*/ 0 60000 65536"/>
                <a:gd name="T14" fmla="*/ 0 60000 65536"/>
                <a:gd name="T15" fmla="*/ 0 60000 65536"/>
                <a:gd name="T16" fmla="*/ 0 60000 65536"/>
                <a:gd name="T17" fmla="*/ 0 60000 65536"/>
                <a:gd name="T18" fmla="*/ 0 w 172"/>
                <a:gd name="T19" fmla="*/ 0 h 9"/>
                <a:gd name="T20" fmla="*/ 172 w 17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2" h="9">
                  <a:moveTo>
                    <a:pt x="172" y="4"/>
                  </a:moveTo>
                  <a:lnTo>
                    <a:pt x="172" y="0"/>
                  </a:lnTo>
                  <a:lnTo>
                    <a:pt x="0" y="0"/>
                  </a:lnTo>
                  <a:lnTo>
                    <a:pt x="0" y="9"/>
                  </a:lnTo>
                  <a:lnTo>
                    <a:pt x="172" y="9"/>
                  </a:lnTo>
                  <a:lnTo>
                    <a:pt x="172"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grpSp>
      <p:sp>
        <p:nvSpPr>
          <p:cNvPr id="215" name="Rectangle 207"/>
          <p:cNvSpPr>
            <a:spLocks noChangeArrowheads="1"/>
          </p:cNvSpPr>
          <p:nvPr/>
        </p:nvSpPr>
        <p:spPr bwMode="auto">
          <a:xfrm>
            <a:off x="2611727" y="2384425"/>
            <a:ext cx="22225" cy="103187"/>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16" name="Rectangle 208"/>
          <p:cNvSpPr>
            <a:spLocks noChangeArrowheads="1"/>
          </p:cNvSpPr>
          <p:nvPr/>
        </p:nvSpPr>
        <p:spPr bwMode="auto">
          <a:xfrm>
            <a:off x="2611727" y="2384425"/>
            <a:ext cx="22225" cy="103187"/>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17" name="Rectangle 209"/>
          <p:cNvSpPr>
            <a:spLocks noChangeArrowheads="1"/>
          </p:cNvSpPr>
          <p:nvPr/>
        </p:nvSpPr>
        <p:spPr bwMode="auto">
          <a:xfrm>
            <a:off x="2527589" y="2320925"/>
            <a:ext cx="63500" cy="163512"/>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18" name="Rectangle 210"/>
          <p:cNvSpPr>
            <a:spLocks noChangeArrowheads="1"/>
          </p:cNvSpPr>
          <p:nvPr/>
        </p:nvSpPr>
        <p:spPr bwMode="auto">
          <a:xfrm>
            <a:off x="2527589" y="2320925"/>
            <a:ext cx="63500" cy="16351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19" name="Freeform 211"/>
          <p:cNvSpPr>
            <a:spLocks/>
          </p:cNvSpPr>
          <p:nvPr/>
        </p:nvSpPr>
        <p:spPr bwMode="auto">
          <a:xfrm>
            <a:off x="2757777" y="2354262"/>
            <a:ext cx="41275" cy="34925"/>
          </a:xfrm>
          <a:custGeom>
            <a:avLst/>
            <a:gdLst>
              <a:gd name="T0" fmla="*/ 0 w 26"/>
              <a:gd name="T1" fmla="*/ 0 h 22"/>
              <a:gd name="T2" fmla="*/ 0 w 26"/>
              <a:gd name="T3" fmla="*/ 22 h 22"/>
              <a:gd name="T4" fmla="*/ 26 w 26"/>
              <a:gd name="T5" fmla="*/ 22 h 22"/>
              <a:gd name="T6" fmla="*/ 26 w 26"/>
              <a:gd name="T7" fmla="*/ 5 h 22"/>
              <a:gd name="T8" fmla="*/ 0 w 26"/>
              <a:gd name="T9" fmla="*/ 0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0"/>
                </a:moveTo>
                <a:lnTo>
                  <a:pt x="0" y="22"/>
                </a:lnTo>
                <a:lnTo>
                  <a:pt x="26" y="22"/>
                </a:lnTo>
                <a:lnTo>
                  <a:pt x="26" y="5"/>
                </a:lnTo>
                <a:lnTo>
                  <a:pt x="0"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0" name="Freeform 212"/>
          <p:cNvSpPr>
            <a:spLocks/>
          </p:cNvSpPr>
          <p:nvPr/>
        </p:nvSpPr>
        <p:spPr bwMode="auto">
          <a:xfrm>
            <a:off x="2672052" y="2292350"/>
            <a:ext cx="28575" cy="30162"/>
          </a:xfrm>
          <a:custGeom>
            <a:avLst/>
            <a:gdLst>
              <a:gd name="T0" fmla="*/ 10 w 18"/>
              <a:gd name="T1" fmla="*/ 0 h 19"/>
              <a:gd name="T2" fmla="*/ 0 w 18"/>
              <a:gd name="T3" fmla="*/ 19 h 19"/>
              <a:gd name="T4" fmla="*/ 14 w 18"/>
              <a:gd name="T5" fmla="*/ 18 h 19"/>
              <a:gd name="T6" fmla="*/ 18 w 18"/>
              <a:gd name="T7" fmla="*/ 5 h 19"/>
              <a:gd name="T8" fmla="*/ 10 w 18"/>
              <a:gd name="T9" fmla="*/ 0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10" y="0"/>
                </a:moveTo>
                <a:lnTo>
                  <a:pt x="0" y="19"/>
                </a:lnTo>
                <a:lnTo>
                  <a:pt x="14" y="18"/>
                </a:lnTo>
                <a:lnTo>
                  <a:pt x="18" y="5"/>
                </a:lnTo>
                <a:lnTo>
                  <a:pt x="10"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1" name="Freeform 213"/>
          <p:cNvSpPr>
            <a:spLocks/>
          </p:cNvSpPr>
          <p:nvPr/>
        </p:nvSpPr>
        <p:spPr bwMode="auto">
          <a:xfrm>
            <a:off x="2672052" y="2292350"/>
            <a:ext cx="28575" cy="30162"/>
          </a:xfrm>
          <a:custGeom>
            <a:avLst/>
            <a:gdLst>
              <a:gd name="T0" fmla="*/ 10 w 18"/>
              <a:gd name="T1" fmla="*/ 0 h 19"/>
              <a:gd name="T2" fmla="*/ 0 w 18"/>
              <a:gd name="T3" fmla="*/ 19 h 19"/>
              <a:gd name="T4" fmla="*/ 14 w 18"/>
              <a:gd name="T5" fmla="*/ 18 h 19"/>
              <a:gd name="T6" fmla="*/ 18 w 18"/>
              <a:gd name="T7" fmla="*/ 5 h 19"/>
              <a:gd name="T8" fmla="*/ 10 w 18"/>
              <a:gd name="T9" fmla="*/ 0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10" y="0"/>
                </a:moveTo>
                <a:lnTo>
                  <a:pt x="0" y="19"/>
                </a:lnTo>
                <a:lnTo>
                  <a:pt x="14" y="18"/>
                </a:lnTo>
                <a:lnTo>
                  <a:pt x="18" y="5"/>
                </a:lnTo>
                <a:lnTo>
                  <a:pt x="10"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2" name="Freeform 214"/>
          <p:cNvSpPr>
            <a:spLocks/>
          </p:cNvSpPr>
          <p:nvPr/>
        </p:nvSpPr>
        <p:spPr bwMode="auto">
          <a:xfrm>
            <a:off x="2624427" y="2497137"/>
            <a:ext cx="130175" cy="9525"/>
          </a:xfrm>
          <a:custGeom>
            <a:avLst/>
            <a:gdLst>
              <a:gd name="T0" fmla="*/ 0 w 82"/>
              <a:gd name="T1" fmla="*/ 0 h 6"/>
              <a:gd name="T2" fmla="*/ 82 w 82"/>
              <a:gd name="T3" fmla="*/ 0 h 6"/>
              <a:gd name="T4" fmla="*/ 82 w 82"/>
              <a:gd name="T5" fmla="*/ 6 h 6"/>
              <a:gd name="T6" fmla="*/ 1 w 82"/>
              <a:gd name="T7" fmla="*/ 6 h 6"/>
              <a:gd name="T8" fmla="*/ 0 w 82"/>
              <a:gd name="T9" fmla="*/ 0 h 6"/>
              <a:gd name="T10" fmla="*/ 0 60000 65536"/>
              <a:gd name="T11" fmla="*/ 0 60000 65536"/>
              <a:gd name="T12" fmla="*/ 0 60000 65536"/>
              <a:gd name="T13" fmla="*/ 0 60000 65536"/>
              <a:gd name="T14" fmla="*/ 0 60000 65536"/>
              <a:gd name="T15" fmla="*/ 0 w 82"/>
              <a:gd name="T16" fmla="*/ 0 h 6"/>
              <a:gd name="T17" fmla="*/ 82 w 82"/>
              <a:gd name="T18" fmla="*/ 6 h 6"/>
            </a:gdLst>
            <a:ahLst/>
            <a:cxnLst>
              <a:cxn ang="T10">
                <a:pos x="T0" y="T1"/>
              </a:cxn>
              <a:cxn ang="T11">
                <a:pos x="T2" y="T3"/>
              </a:cxn>
              <a:cxn ang="T12">
                <a:pos x="T4" y="T5"/>
              </a:cxn>
              <a:cxn ang="T13">
                <a:pos x="T6" y="T7"/>
              </a:cxn>
              <a:cxn ang="T14">
                <a:pos x="T8" y="T9"/>
              </a:cxn>
            </a:cxnLst>
            <a:rect l="T15" t="T16" r="T17" b="T18"/>
            <a:pathLst>
              <a:path w="82" h="6">
                <a:moveTo>
                  <a:pt x="0" y="0"/>
                </a:moveTo>
                <a:lnTo>
                  <a:pt x="82" y="0"/>
                </a:lnTo>
                <a:lnTo>
                  <a:pt x="82" y="6"/>
                </a:lnTo>
                <a:lnTo>
                  <a:pt x="1" y="6"/>
                </a:lnTo>
                <a:lnTo>
                  <a:pt x="0"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3" name="Freeform 215"/>
          <p:cNvSpPr>
            <a:spLocks/>
          </p:cNvSpPr>
          <p:nvPr/>
        </p:nvSpPr>
        <p:spPr bwMode="auto">
          <a:xfrm>
            <a:off x="2624427" y="2497137"/>
            <a:ext cx="130175" cy="9525"/>
          </a:xfrm>
          <a:custGeom>
            <a:avLst/>
            <a:gdLst>
              <a:gd name="T0" fmla="*/ 0 w 82"/>
              <a:gd name="T1" fmla="*/ 0 h 6"/>
              <a:gd name="T2" fmla="*/ 82 w 82"/>
              <a:gd name="T3" fmla="*/ 0 h 6"/>
              <a:gd name="T4" fmla="*/ 82 w 82"/>
              <a:gd name="T5" fmla="*/ 6 h 6"/>
              <a:gd name="T6" fmla="*/ 1 w 82"/>
              <a:gd name="T7" fmla="*/ 6 h 6"/>
              <a:gd name="T8" fmla="*/ 0 w 82"/>
              <a:gd name="T9" fmla="*/ 0 h 6"/>
              <a:gd name="T10" fmla="*/ 0 60000 65536"/>
              <a:gd name="T11" fmla="*/ 0 60000 65536"/>
              <a:gd name="T12" fmla="*/ 0 60000 65536"/>
              <a:gd name="T13" fmla="*/ 0 60000 65536"/>
              <a:gd name="T14" fmla="*/ 0 60000 65536"/>
              <a:gd name="T15" fmla="*/ 0 w 82"/>
              <a:gd name="T16" fmla="*/ 0 h 6"/>
              <a:gd name="T17" fmla="*/ 82 w 82"/>
              <a:gd name="T18" fmla="*/ 6 h 6"/>
            </a:gdLst>
            <a:ahLst/>
            <a:cxnLst>
              <a:cxn ang="T10">
                <a:pos x="T0" y="T1"/>
              </a:cxn>
              <a:cxn ang="T11">
                <a:pos x="T2" y="T3"/>
              </a:cxn>
              <a:cxn ang="T12">
                <a:pos x="T4" y="T5"/>
              </a:cxn>
              <a:cxn ang="T13">
                <a:pos x="T6" y="T7"/>
              </a:cxn>
              <a:cxn ang="T14">
                <a:pos x="T8" y="T9"/>
              </a:cxn>
            </a:cxnLst>
            <a:rect l="T15" t="T16" r="T17" b="T18"/>
            <a:pathLst>
              <a:path w="82" h="6">
                <a:moveTo>
                  <a:pt x="0" y="0"/>
                </a:moveTo>
                <a:lnTo>
                  <a:pt x="82" y="0"/>
                </a:lnTo>
                <a:lnTo>
                  <a:pt x="82" y="6"/>
                </a:lnTo>
                <a:lnTo>
                  <a:pt x="1" y="6"/>
                </a:lnTo>
                <a:lnTo>
                  <a:pt x="0"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4" name="Freeform 216"/>
          <p:cNvSpPr>
            <a:spLocks/>
          </p:cNvSpPr>
          <p:nvPr/>
        </p:nvSpPr>
        <p:spPr bwMode="auto">
          <a:xfrm>
            <a:off x="2526002" y="2093912"/>
            <a:ext cx="53975" cy="66675"/>
          </a:xfrm>
          <a:custGeom>
            <a:avLst/>
            <a:gdLst>
              <a:gd name="T0" fmla="*/ 32 w 34"/>
              <a:gd name="T1" fmla="*/ 0 h 42"/>
              <a:gd name="T2" fmla="*/ 1 w 34"/>
              <a:gd name="T3" fmla="*/ 29 h 42"/>
              <a:gd name="T4" fmla="*/ 0 w 34"/>
              <a:gd name="T5" fmla="*/ 42 h 42"/>
              <a:gd name="T6" fmla="*/ 34 w 34"/>
              <a:gd name="T7" fmla="*/ 14 h 42"/>
              <a:gd name="T8" fmla="*/ 32 w 34"/>
              <a:gd name="T9" fmla="*/ 0 h 42"/>
              <a:gd name="T10" fmla="*/ 0 60000 65536"/>
              <a:gd name="T11" fmla="*/ 0 60000 65536"/>
              <a:gd name="T12" fmla="*/ 0 60000 65536"/>
              <a:gd name="T13" fmla="*/ 0 60000 65536"/>
              <a:gd name="T14" fmla="*/ 0 60000 65536"/>
              <a:gd name="T15" fmla="*/ 0 w 34"/>
              <a:gd name="T16" fmla="*/ 0 h 42"/>
              <a:gd name="T17" fmla="*/ 34 w 34"/>
              <a:gd name="T18" fmla="*/ 42 h 42"/>
            </a:gdLst>
            <a:ahLst/>
            <a:cxnLst>
              <a:cxn ang="T10">
                <a:pos x="T0" y="T1"/>
              </a:cxn>
              <a:cxn ang="T11">
                <a:pos x="T2" y="T3"/>
              </a:cxn>
              <a:cxn ang="T12">
                <a:pos x="T4" y="T5"/>
              </a:cxn>
              <a:cxn ang="T13">
                <a:pos x="T6" y="T7"/>
              </a:cxn>
              <a:cxn ang="T14">
                <a:pos x="T8" y="T9"/>
              </a:cxn>
            </a:cxnLst>
            <a:rect l="T15" t="T16" r="T17" b="T18"/>
            <a:pathLst>
              <a:path w="34" h="42">
                <a:moveTo>
                  <a:pt x="32" y="0"/>
                </a:moveTo>
                <a:lnTo>
                  <a:pt x="1" y="29"/>
                </a:lnTo>
                <a:lnTo>
                  <a:pt x="0" y="42"/>
                </a:lnTo>
                <a:lnTo>
                  <a:pt x="34" y="14"/>
                </a:lnTo>
                <a:lnTo>
                  <a:pt x="32"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5" name="Freeform 217"/>
          <p:cNvSpPr>
            <a:spLocks/>
          </p:cNvSpPr>
          <p:nvPr/>
        </p:nvSpPr>
        <p:spPr bwMode="auto">
          <a:xfrm>
            <a:off x="2526002" y="2093912"/>
            <a:ext cx="53975" cy="66675"/>
          </a:xfrm>
          <a:custGeom>
            <a:avLst/>
            <a:gdLst>
              <a:gd name="T0" fmla="*/ 32 w 34"/>
              <a:gd name="T1" fmla="*/ 0 h 42"/>
              <a:gd name="T2" fmla="*/ 1 w 34"/>
              <a:gd name="T3" fmla="*/ 29 h 42"/>
              <a:gd name="T4" fmla="*/ 0 w 34"/>
              <a:gd name="T5" fmla="*/ 42 h 42"/>
              <a:gd name="T6" fmla="*/ 34 w 34"/>
              <a:gd name="T7" fmla="*/ 14 h 42"/>
              <a:gd name="T8" fmla="*/ 32 w 34"/>
              <a:gd name="T9" fmla="*/ 0 h 42"/>
              <a:gd name="T10" fmla="*/ 0 60000 65536"/>
              <a:gd name="T11" fmla="*/ 0 60000 65536"/>
              <a:gd name="T12" fmla="*/ 0 60000 65536"/>
              <a:gd name="T13" fmla="*/ 0 60000 65536"/>
              <a:gd name="T14" fmla="*/ 0 60000 65536"/>
              <a:gd name="T15" fmla="*/ 0 w 34"/>
              <a:gd name="T16" fmla="*/ 0 h 42"/>
              <a:gd name="T17" fmla="*/ 34 w 34"/>
              <a:gd name="T18" fmla="*/ 42 h 42"/>
            </a:gdLst>
            <a:ahLst/>
            <a:cxnLst>
              <a:cxn ang="T10">
                <a:pos x="T0" y="T1"/>
              </a:cxn>
              <a:cxn ang="T11">
                <a:pos x="T2" y="T3"/>
              </a:cxn>
              <a:cxn ang="T12">
                <a:pos x="T4" y="T5"/>
              </a:cxn>
              <a:cxn ang="T13">
                <a:pos x="T6" y="T7"/>
              </a:cxn>
              <a:cxn ang="T14">
                <a:pos x="T8" y="T9"/>
              </a:cxn>
            </a:cxnLst>
            <a:rect l="T15" t="T16" r="T17" b="T18"/>
            <a:pathLst>
              <a:path w="34" h="42">
                <a:moveTo>
                  <a:pt x="32" y="0"/>
                </a:moveTo>
                <a:lnTo>
                  <a:pt x="1" y="29"/>
                </a:lnTo>
                <a:lnTo>
                  <a:pt x="0" y="42"/>
                </a:lnTo>
                <a:lnTo>
                  <a:pt x="34" y="14"/>
                </a:lnTo>
                <a:lnTo>
                  <a:pt x="32"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6" name="Freeform 218"/>
          <p:cNvSpPr>
            <a:spLocks/>
          </p:cNvSpPr>
          <p:nvPr/>
        </p:nvSpPr>
        <p:spPr bwMode="auto">
          <a:xfrm>
            <a:off x="2511714" y="1920875"/>
            <a:ext cx="82550" cy="563562"/>
          </a:xfrm>
          <a:custGeom>
            <a:avLst/>
            <a:gdLst>
              <a:gd name="T0" fmla="*/ 52 w 52"/>
              <a:gd name="T1" fmla="*/ 0 h 355"/>
              <a:gd name="T2" fmla="*/ 0 w 52"/>
              <a:gd name="T3" fmla="*/ 20 h 355"/>
              <a:gd name="T4" fmla="*/ 0 w 52"/>
              <a:gd name="T5" fmla="*/ 355 h 355"/>
              <a:gd name="T6" fmla="*/ 10 w 52"/>
              <a:gd name="T7" fmla="*/ 355 h 355"/>
              <a:gd name="T8" fmla="*/ 10 w 52"/>
              <a:gd name="T9" fmla="*/ 51 h 355"/>
              <a:gd name="T10" fmla="*/ 52 w 52"/>
              <a:gd name="T11" fmla="*/ 33 h 355"/>
              <a:gd name="T12" fmla="*/ 52 w 52"/>
              <a:gd name="T13" fmla="*/ 0 h 355"/>
              <a:gd name="T14" fmla="*/ 0 60000 65536"/>
              <a:gd name="T15" fmla="*/ 0 60000 65536"/>
              <a:gd name="T16" fmla="*/ 0 60000 65536"/>
              <a:gd name="T17" fmla="*/ 0 60000 65536"/>
              <a:gd name="T18" fmla="*/ 0 60000 65536"/>
              <a:gd name="T19" fmla="*/ 0 60000 65536"/>
              <a:gd name="T20" fmla="*/ 0 60000 65536"/>
              <a:gd name="T21" fmla="*/ 0 w 52"/>
              <a:gd name="T22" fmla="*/ 0 h 355"/>
              <a:gd name="T23" fmla="*/ 52 w 52"/>
              <a:gd name="T24" fmla="*/ 355 h 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55">
                <a:moveTo>
                  <a:pt x="52" y="0"/>
                </a:moveTo>
                <a:lnTo>
                  <a:pt x="0" y="20"/>
                </a:lnTo>
                <a:lnTo>
                  <a:pt x="0" y="355"/>
                </a:lnTo>
                <a:lnTo>
                  <a:pt x="10" y="355"/>
                </a:lnTo>
                <a:lnTo>
                  <a:pt x="10" y="51"/>
                </a:lnTo>
                <a:lnTo>
                  <a:pt x="52" y="33"/>
                </a:lnTo>
                <a:lnTo>
                  <a:pt x="52"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7" name="Freeform 219"/>
          <p:cNvSpPr>
            <a:spLocks/>
          </p:cNvSpPr>
          <p:nvPr/>
        </p:nvSpPr>
        <p:spPr bwMode="auto">
          <a:xfrm>
            <a:off x="2511714" y="1920875"/>
            <a:ext cx="82550" cy="563562"/>
          </a:xfrm>
          <a:custGeom>
            <a:avLst/>
            <a:gdLst>
              <a:gd name="T0" fmla="*/ 52 w 52"/>
              <a:gd name="T1" fmla="*/ 0 h 355"/>
              <a:gd name="T2" fmla="*/ 0 w 52"/>
              <a:gd name="T3" fmla="*/ 20 h 355"/>
              <a:gd name="T4" fmla="*/ 0 w 52"/>
              <a:gd name="T5" fmla="*/ 355 h 355"/>
              <a:gd name="T6" fmla="*/ 10 w 52"/>
              <a:gd name="T7" fmla="*/ 355 h 355"/>
              <a:gd name="T8" fmla="*/ 10 w 52"/>
              <a:gd name="T9" fmla="*/ 51 h 355"/>
              <a:gd name="T10" fmla="*/ 52 w 52"/>
              <a:gd name="T11" fmla="*/ 33 h 355"/>
              <a:gd name="T12" fmla="*/ 52 w 52"/>
              <a:gd name="T13" fmla="*/ 0 h 355"/>
              <a:gd name="T14" fmla="*/ 0 60000 65536"/>
              <a:gd name="T15" fmla="*/ 0 60000 65536"/>
              <a:gd name="T16" fmla="*/ 0 60000 65536"/>
              <a:gd name="T17" fmla="*/ 0 60000 65536"/>
              <a:gd name="T18" fmla="*/ 0 60000 65536"/>
              <a:gd name="T19" fmla="*/ 0 60000 65536"/>
              <a:gd name="T20" fmla="*/ 0 60000 65536"/>
              <a:gd name="T21" fmla="*/ 0 w 52"/>
              <a:gd name="T22" fmla="*/ 0 h 355"/>
              <a:gd name="T23" fmla="*/ 52 w 52"/>
              <a:gd name="T24" fmla="*/ 355 h 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55">
                <a:moveTo>
                  <a:pt x="52" y="0"/>
                </a:moveTo>
                <a:lnTo>
                  <a:pt x="0" y="20"/>
                </a:lnTo>
                <a:lnTo>
                  <a:pt x="0" y="355"/>
                </a:lnTo>
                <a:lnTo>
                  <a:pt x="10" y="355"/>
                </a:lnTo>
                <a:lnTo>
                  <a:pt x="10" y="51"/>
                </a:lnTo>
                <a:lnTo>
                  <a:pt x="52" y="33"/>
                </a:lnTo>
                <a:lnTo>
                  <a:pt x="52"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8" name="Freeform 220"/>
          <p:cNvSpPr>
            <a:spLocks/>
          </p:cNvSpPr>
          <p:nvPr/>
        </p:nvSpPr>
        <p:spPr bwMode="auto">
          <a:xfrm>
            <a:off x="2510127" y="2484437"/>
            <a:ext cx="469900" cy="122238"/>
          </a:xfrm>
          <a:custGeom>
            <a:avLst/>
            <a:gdLst>
              <a:gd name="T0" fmla="*/ 0 w 296"/>
              <a:gd name="T1" fmla="*/ 77 h 77"/>
              <a:gd name="T2" fmla="*/ 0 w 296"/>
              <a:gd name="T3" fmla="*/ 0 h 77"/>
              <a:gd name="T4" fmla="*/ 64 w 296"/>
              <a:gd name="T5" fmla="*/ 0 h 77"/>
              <a:gd name="T6" fmla="*/ 77 w 296"/>
              <a:gd name="T7" fmla="*/ 12 h 77"/>
              <a:gd name="T8" fmla="*/ 116 w 296"/>
              <a:gd name="T9" fmla="*/ 12 h 77"/>
              <a:gd name="T10" fmla="*/ 128 w 296"/>
              <a:gd name="T11" fmla="*/ 26 h 77"/>
              <a:gd name="T12" fmla="*/ 258 w 296"/>
              <a:gd name="T13" fmla="*/ 26 h 77"/>
              <a:gd name="T14" fmla="*/ 258 w 296"/>
              <a:gd name="T15" fmla="*/ 51 h 77"/>
              <a:gd name="T16" fmla="*/ 296 w 296"/>
              <a:gd name="T17" fmla="*/ 51 h 77"/>
              <a:gd name="T18" fmla="*/ 296 w 296"/>
              <a:gd name="T19" fmla="*/ 77 h 77"/>
              <a:gd name="T20" fmla="*/ 0 w 296"/>
              <a:gd name="T21" fmla="*/ 77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6"/>
              <a:gd name="T34" fmla="*/ 0 h 77"/>
              <a:gd name="T35" fmla="*/ 296 w 296"/>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6" h="77">
                <a:moveTo>
                  <a:pt x="0" y="77"/>
                </a:moveTo>
                <a:lnTo>
                  <a:pt x="0" y="0"/>
                </a:lnTo>
                <a:lnTo>
                  <a:pt x="64" y="0"/>
                </a:lnTo>
                <a:lnTo>
                  <a:pt x="77" y="12"/>
                </a:lnTo>
                <a:lnTo>
                  <a:pt x="116" y="12"/>
                </a:lnTo>
                <a:lnTo>
                  <a:pt x="128" y="26"/>
                </a:lnTo>
                <a:lnTo>
                  <a:pt x="258" y="26"/>
                </a:lnTo>
                <a:lnTo>
                  <a:pt x="258" y="51"/>
                </a:lnTo>
                <a:lnTo>
                  <a:pt x="296" y="51"/>
                </a:lnTo>
                <a:lnTo>
                  <a:pt x="296" y="77"/>
                </a:lnTo>
                <a:lnTo>
                  <a:pt x="0" y="77"/>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29" name="Freeform 221"/>
          <p:cNvSpPr>
            <a:spLocks/>
          </p:cNvSpPr>
          <p:nvPr/>
        </p:nvSpPr>
        <p:spPr bwMode="auto">
          <a:xfrm>
            <a:off x="2510127" y="2484437"/>
            <a:ext cx="469900" cy="122238"/>
          </a:xfrm>
          <a:custGeom>
            <a:avLst/>
            <a:gdLst>
              <a:gd name="T0" fmla="*/ 0 w 296"/>
              <a:gd name="T1" fmla="*/ 77 h 77"/>
              <a:gd name="T2" fmla="*/ 0 w 296"/>
              <a:gd name="T3" fmla="*/ 0 h 77"/>
              <a:gd name="T4" fmla="*/ 64 w 296"/>
              <a:gd name="T5" fmla="*/ 0 h 77"/>
              <a:gd name="T6" fmla="*/ 77 w 296"/>
              <a:gd name="T7" fmla="*/ 12 h 77"/>
              <a:gd name="T8" fmla="*/ 116 w 296"/>
              <a:gd name="T9" fmla="*/ 12 h 77"/>
              <a:gd name="T10" fmla="*/ 128 w 296"/>
              <a:gd name="T11" fmla="*/ 26 h 77"/>
              <a:gd name="T12" fmla="*/ 258 w 296"/>
              <a:gd name="T13" fmla="*/ 26 h 77"/>
              <a:gd name="T14" fmla="*/ 258 w 296"/>
              <a:gd name="T15" fmla="*/ 51 h 77"/>
              <a:gd name="T16" fmla="*/ 296 w 296"/>
              <a:gd name="T17" fmla="*/ 51 h 77"/>
              <a:gd name="T18" fmla="*/ 296 w 296"/>
              <a:gd name="T19" fmla="*/ 77 h 77"/>
              <a:gd name="T20" fmla="*/ 0 w 296"/>
              <a:gd name="T21" fmla="*/ 77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6"/>
              <a:gd name="T34" fmla="*/ 0 h 77"/>
              <a:gd name="T35" fmla="*/ 296 w 296"/>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6" h="77">
                <a:moveTo>
                  <a:pt x="0" y="77"/>
                </a:moveTo>
                <a:lnTo>
                  <a:pt x="0" y="0"/>
                </a:lnTo>
                <a:lnTo>
                  <a:pt x="64" y="0"/>
                </a:lnTo>
                <a:lnTo>
                  <a:pt x="77" y="12"/>
                </a:lnTo>
                <a:lnTo>
                  <a:pt x="116" y="12"/>
                </a:lnTo>
                <a:lnTo>
                  <a:pt x="128" y="26"/>
                </a:lnTo>
                <a:lnTo>
                  <a:pt x="258" y="26"/>
                </a:lnTo>
                <a:lnTo>
                  <a:pt x="258" y="51"/>
                </a:lnTo>
                <a:lnTo>
                  <a:pt x="296" y="51"/>
                </a:lnTo>
                <a:lnTo>
                  <a:pt x="296" y="77"/>
                </a:lnTo>
                <a:lnTo>
                  <a:pt x="0" y="77"/>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0" name="Rectangle 222"/>
          <p:cNvSpPr>
            <a:spLocks noChangeArrowheads="1"/>
          </p:cNvSpPr>
          <p:nvPr/>
        </p:nvSpPr>
        <p:spPr bwMode="auto">
          <a:xfrm>
            <a:off x="2510127" y="2565400"/>
            <a:ext cx="347662" cy="41275"/>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1" name="Rectangle 223"/>
          <p:cNvSpPr>
            <a:spLocks noChangeArrowheads="1"/>
          </p:cNvSpPr>
          <p:nvPr/>
        </p:nvSpPr>
        <p:spPr bwMode="auto">
          <a:xfrm>
            <a:off x="2510127" y="2565400"/>
            <a:ext cx="347662" cy="41275"/>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2" name="Freeform 224"/>
          <p:cNvSpPr>
            <a:spLocks/>
          </p:cNvSpPr>
          <p:nvPr/>
        </p:nvSpPr>
        <p:spPr bwMode="auto">
          <a:xfrm>
            <a:off x="2481552" y="2384425"/>
            <a:ext cx="30162" cy="36512"/>
          </a:xfrm>
          <a:custGeom>
            <a:avLst/>
            <a:gdLst>
              <a:gd name="T0" fmla="*/ 0 w 19"/>
              <a:gd name="T1" fmla="*/ 23 h 23"/>
              <a:gd name="T2" fmla="*/ 0 w 19"/>
              <a:gd name="T3" fmla="*/ 0 h 23"/>
              <a:gd name="T4" fmla="*/ 19 w 19"/>
              <a:gd name="T5" fmla="*/ 0 h 23"/>
              <a:gd name="T6" fmla="*/ 19 w 19"/>
              <a:gd name="T7" fmla="*/ 8 h 23"/>
              <a:gd name="T8" fmla="*/ 6 w 19"/>
              <a:gd name="T9" fmla="*/ 8 h 23"/>
              <a:gd name="T10" fmla="*/ 6 w 19"/>
              <a:gd name="T11" fmla="*/ 23 h 23"/>
              <a:gd name="T12" fmla="*/ 0 w 19"/>
              <a:gd name="T13" fmla="*/ 23 h 23"/>
              <a:gd name="T14" fmla="*/ 0 60000 65536"/>
              <a:gd name="T15" fmla="*/ 0 60000 65536"/>
              <a:gd name="T16" fmla="*/ 0 60000 65536"/>
              <a:gd name="T17" fmla="*/ 0 60000 65536"/>
              <a:gd name="T18" fmla="*/ 0 60000 65536"/>
              <a:gd name="T19" fmla="*/ 0 60000 65536"/>
              <a:gd name="T20" fmla="*/ 0 60000 65536"/>
              <a:gd name="T21" fmla="*/ 0 w 19"/>
              <a:gd name="T22" fmla="*/ 0 h 23"/>
              <a:gd name="T23" fmla="*/ 19 w 1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3">
                <a:moveTo>
                  <a:pt x="0" y="23"/>
                </a:moveTo>
                <a:lnTo>
                  <a:pt x="0" y="0"/>
                </a:lnTo>
                <a:lnTo>
                  <a:pt x="19" y="0"/>
                </a:lnTo>
                <a:lnTo>
                  <a:pt x="19" y="8"/>
                </a:lnTo>
                <a:lnTo>
                  <a:pt x="6" y="8"/>
                </a:lnTo>
                <a:lnTo>
                  <a:pt x="6" y="23"/>
                </a:lnTo>
                <a:lnTo>
                  <a:pt x="0" y="23"/>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3" name="Freeform 225"/>
          <p:cNvSpPr>
            <a:spLocks/>
          </p:cNvSpPr>
          <p:nvPr/>
        </p:nvSpPr>
        <p:spPr bwMode="auto">
          <a:xfrm>
            <a:off x="2481552" y="2384425"/>
            <a:ext cx="30162" cy="36512"/>
          </a:xfrm>
          <a:custGeom>
            <a:avLst/>
            <a:gdLst>
              <a:gd name="T0" fmla="*/ 0 w 19"/>
              <a:gd name="T1" fmla="*/ 23 h 23"/>
              <a:gd name="T2" fmla="*/ 0 w 19"/>
              <a:gd name="T3" fmla="*/ 0 h 23"/>
              <a:gd name="T4" fmla="*/ 19 w 19"/>
              <a:gd name="T5" fmla="*/ 0 h 23"/>
              <a:gd name="T6" fmla="*/ 19 w 19"/>
              <a:gd name="T7" fmla="*/ 8 h 23"/>
              <a:gd name="T8" fmla="*/ 6 w 19"/>
              <a:gd name="T9" fmla="*/ 8 h 23"/>
              <a:gd name="T10" fmla="*/ 6 w 19"/>
              <a:gd name="T11" fmla="*/ 23 h 23"/>
              <a:gd name="T12" fmla="*/ 0 w 19"/>
              <a:gd name="T13" fmla="*/ 23 h 23"/>
              <a:gd name="T14" fmla="*/ 0 60000 65536"/>
              <a:gd name="T15" fmla="*/ 0 60000 65536"/>
              <a:gd name="T16" fmla="*/ 0 60000 65536"/>
              <a:gd name="T17" fmla="*/ 0 60000 65536"/>
              <a:gd name="T18" fmla="*/ 0 60000 65536"/>
              <a:gd name="T19" fmla="*/ 0 60000 65536"/>
              <a:gd name="T20" fmla="*/ 0 60000 65536"/>
              <a:gd name="T21" fmla="*/ 0 w 19"/>
              <a:gd name="T22" fmla="*/ 0 h 23"/>
              <a:gd name="T23" fmla="*/ 19 w 1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3">
                <a:moveTo>
                  <a:pt x="0" y="23"/>
                </a:moveTo>
                <a:lnTo>
                  <a:pt x="0" y="0"/>
                </a:lnTo>
                <a:lnTo>
                  <a:pt x="19" y="0"/>
                </a:lnTo>
                <a:lnTo>
                  <a:pt x="19" y="8"/>
                </a:lnTo>
                <a:lnTo>
                  <a:pt x="6" y="8"/>
                </a:lnTo>
                <a:lnTo>
                  <a:pt x="6" y="23"/>
                </a:lnTo>
                <a:lnTo>
                  <a:pt x="0" y="23"/>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4" name="Freeform 226"/>
          <p:cNvSpPr>
            <a:spLocks/>
          </p:cNvSpPr>
          <p:nvPr/>
        </p:nvSpPr>
        <p:spPr bwMode="auto">
          <a:xfrm>
            <a:off x="2653002" y="2359025"/>
            <a:ext cx="104775" cy="147637"/>
          </a:xfrm>
          <a:custGeom>
            <a:avLst/>
            <a:gdLst>
              <a:gd name="T0" fmla="*/ 0 w 66"/>
              <a:gd name="T1" fmla="*/ 0 h 93"/>
              <a:gd name="T2" fmla="*/ 66 w 66"/>
              <a:gd name="T3" fmla="*/ 93 h 93"/>
              <a:gd name="T4" fmla="*/ 56 w 66"/>
              <a:gd name="T5" fmla="*/ 91 h 93"/>
              <a:gd name="T6" fmla="*/ 0 w 66"/>
              <a:gd name="T7" fmla="*/ 13 h 93"/>
              <a:gd name="T8" fmla="*/ 0 w 66"/>
              <a:gd name="T9" fmla="*/ 0 h 93"/>
              <a:gd name="T10" fmla="*/ 0 60000 65536"/>
              <a:gd name="T11" fmla="*/ 0 60000 65536"/>
              <a:gd name="T12" fmla="*/ 0 60000 65536"/>
              <a:gd name="T13" fmla="*/ 0 60000 65536"/>
              <a:gd name="T14" fmla="*/ 0 60000 65536"/>
              <a:gd name="T15" fmla="*/ 0 w 66"/>
              <a:gd name="T16" fmla="*/ 0 h 93"/>
              <a:gd name="T17" fmla="*/ 66 w 66"/>
              <a:gd name="T18" fmla="*/ 93 h 93"/>
            </a:gdLst>
            <a:ahLst/>
            <a:cxnLst>
              <a:cxn ang="T10">
                <a:pos x="T0" y="T1"/>
              </a:cxn>
              <a:cxn ang="T11">
                <a:pos x="T2" y="T3"/>
              </a:cxn>
              <a:cxn ang="T12">
                <a:pos x="T4" y="T5"/>
              </a:cxn>
              <a:cxn ang="T13">
                <a:pos x="T6" y="T7"/>
              </a:cxn>
              <a:cxn ang="T14">
                <a:pos x="T8" y="T9"/>
              </a:cxn>
            </a:cxnLst>
            <a:rect l="T15" t="T16" r="T17" b="T18"/>
            <a:pathLst>
              <a:path w="66" h="93">
                <a:moveTo>
                  <a:pt x="0" y="0"/>
                </a:moveTo>
                <a:lnTo>
                  <a:pt x="66" y="93"/>
                </a:lnTo>
                <a:lnTo>
                  <a:pt x="56" y="91"/>
                </a:lnTo>
                <a:lnTo>
                  <a:pt x="0" y="13"/>
                </a:lnTo>
                <a:lnTo>
                  <a:pt x="0" y="0"/>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5" name="Freeform 227"/>
          <p:cNvSpPr>
            <a:spLocks/>
          </p:cNvSpPr>
          <p:nvPr/>
        </p:nvSpPr>
        <p:spPr bwMode="auto">
          <a:xfrm>
            <a:off x="2653002" y="2359025"/>
            <a:ext cx="104775" cy="147637"/>
          </a:xfrm>
          <a:custGeom>
            <a:avLst/>
            <a:gdLst>
              <a:gd name="T0" fmla="*/ 0 w 66"/>
              <a:gd name="T1" fmla="*/ 0 h 93"/>
              <a:gd name="T2" fmla="*/ 66 w 66"/>
              <a:gd name="T3" fmla="*/ 93 h 93"/>
              <a:gd name="T4" fmla="*/ 56 w 66"/>
              <a:gd name="T5" fmla="*/ 91 h 93"/>
              <a:gd name="T6" fmla="*/ 0 w 66"/>
              <a:gd name="T7" fmla="*/ 13 h 93"/>
              <a:gd name="T8" fmla="*/ 0 w 66"/>
              <a:gd name="T9" fmla="*/ 0 h 93"/>
              <a:gd name="T10" fmla="*/ 0 60000 65536"/>
              <a:gd name="T11" fmla="*/ 0 60000 65536"/>
              <a:gd name="T12" fmla="*/ 0 60000 65536"/>
              <a:gd name="T13" fmla="*/ 0 60000 65536"/>
              <a:gd name="T14" fmla="*/ 0 60000 65536"/>
              <a:gd name="T15" fmla="*/ 0 w 66"/>
              <a:gd name="T16" fmla="*/ 0 h 93"/>
              <a:gd name="T17" fmla="*/ 66 w 66"/>
              <a:gd name="T18" fmla="*/ 93 h 93"/>
            </a:gdLst>
            <a:ahLst/>
            <a:cxnLst>
              <a:cxn ang="T10">
                <a:pos x="T0" y="T1"/>
              </a:cxn>
              <a:cxn ang="T11">
                <a:pos x="T2" y="T3"/>
              </a:cxn>
              <a:cxn ang="T12">
                <a:pos x="T4" y="T5"/>
              </a:cxn>
              <a:cxn ang="T13">
                <a:pos x="T6" y="T7"/>
              </a:cxn>
              <a:cxn ang="T14">
                <a:pos x="T8" y="T9"/>
              </a:cxn>
            </a:cxnLst>
            <a:rect l="T15" t="T16" r="T17" b="T18"/>
            <a:pathLst>
              <a:path w="66" h="93">
                <a:moveTo>
                  <a:pt x="0" y="0"/>
                </a:moveTo>
                <a:lnTo>
                  <a:pt x="66" y="93"/>
                </a:lnTo>
                <a:lnTo>
                  <a:pt x="56" y="91"/>
                </a:lnTo>
                <a:lnTo>
                  <a:pt x="0" y="13"/>
                </a:lnTo>
                <a:lnTo>
                  <a:pt x="0"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6" name="Freeform 228"/>
          <p:cNvSpPr>
            <a:spLocks/>
          </p:cNvSpPr>
          <p:nvPr/>
        </p:nvSpPr>
        <p:spPr bwMode="auto">
          <a:xfrm>
            <a:off x="2427577" y="2443162"/>
            <a:ext cx="82550" cy="163513"/>
          </a:xfrm>
          <a:custGeom>
            <a:avLst/>
            <a:gdLst>
              <a:gd name="T0" fmla="*/ 38 w 52"/>
              <a:gd name="T1" fmla="*/ 0 h 103"/>
              <a:gd name="T2" fmla="*/ 0 w 52"/>
              <a:gd name="T3" fmla="*/ 38 h 103"/>
              <a:gd name="T4" fmla="*/ 0 w 52"/>
              <a:gd name="T5" fmla="*/ 103 h 103"/>
              <a:gd name="T6" fmla="*/ 52 w 52"/>
              <a:gd name="T7" fmla="*/ 103 h 103"/>
              <a:gd name="T8" fmla="*/ 52 w 52"/>
              <a:gd name="T9" fmla="*/ 26 h 103"/>
              <a:gd name="T10" fmla="*/ 38 w 52"/>
              <a:gd name="T11" fmla="*/ 0 h 103"/>
              <a:gd name="T12" fmla="*/ 0 60000 65536"/>
              <a:gd name="T13" fmla="*/ 0 60000 65536"/>
              <a:gd name="T14" fmla="*/ 0 60000 65536"/>
              <a:gd name="T15" fmla="*/ 0 60000 65536"/>
              <a:gd name="T16" fmla="*/ 0 60000 65536"/>
              <a:gd name="T17" fmla="*/ 0 60000 65536"/>
              <a:gd name="T18" fmla="*/ 0 w 52"/>
              <a:gd name="T19" fmla="*/ 0 h 103"/>
              <a:gd name="T20" fmla="*/ 52 w 52"/>
              <a:gd name="T21" fmla="*/ 103 h 103"/>
            </a:gdLst>
            <a:ahLst/>
            <a:cxnLst>
              <a:cxn ang="T12">
                <a:pos x="T0" y="T1"/>
              </a:cxn>
              <a:cxn ang="T13">
                <a:pos x="T2" y="T3"/>
              </a:cxn>
              <a:cxn ang="T14">
                <a:pos x="T4" y="T5"/>
              </a:cxn>
              <a:cxn ang="T15">
                <a:pos x="T6" y="T7"/>
              </a:cxn>
              <a:cxn ang="T16">
                <a:pos x="T8" y="T9"/>
              </a:cxn>
              <a:cxn ang="T17">
                <a:pos x="T10" y="T11"/>
              </a:cxn>
            </a:cxnLst>
            <a:rect l="T18" t="T19" r="T20" b="T21"/>
            <a:pathLst>
              <a:path w="52" h="103">
                <a:moveTo>
                  <a:pt x="38" y="0"/>
                </a:moveTo>
                <a:lnTo>
                  <a:pt x="0" y="38"/>
                </a:lnTo>
                <a:lnTo>
                  <a:pt x="0" y="103"/>
                </a:lnTo>
                <a:lnTo>
                  <a:pt x="52" y="103"/>
                </a:lnTo>
                <a:lnTo>
                  <a:pt x="52" y="26"/>
                </a:lnTo>
                <a:lnTo>
                  <a:pt x="38"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7" name="Freeform 229"/>
          <p:cNvSpPr>
            <a:spLocks/>
          </p:cNvSpPr>
          <p:nvPr/>
        </p:nvSpPr>
        <p:spPr bwMode="auto">
          <a:xfrm>
            <a:off x="2427577" y="2443162"/>
            <a:ext cx="82550" cy="163513"/>
          </a:xfrm>
          <a:custGeom>
            <a:avLst/>
            <a:gdLst>
              <a:gd name="T0" fmla="*/ 38 w 52"/>
              <a:gd name="T1" fmla="*/ 0 h 103"/>
              <a:gd name="T2" fmla="*/ 0 w 52"/>
              <a:gd name="T3" fmla="*/ 38 h 103"/>
              <a:gd name="T4" fmla="*/ 0 w 52"/>
              <a:gd name="T5" fmla="*/ 103 h 103"/>
              <a:gd name="T6" fmla="*/ 52 w 52"/>
              <a:gd name="T7" fmla="*/ 103 h 103"/>
              <a:gd name="T8" fmla="*/ 52 w 52"/>
              <a:gd name="T9" fmla="*/ 26 h 103"/>
              <a:gd name="T10" fmla="*/ 38 w 52"/>
              <a:gd name="T11" fmla="*/ 0 h 103"/>
              <a:gd name="T12" fmla="*/ 0 60000 65536"/>
              <a:gd name="T13" fmla="*/ 0 60000 65536"/>
              <a:gd name="T14" fmla="*/ 0 60000 65536"/>
              <a:gd name="T15" fmla="*/ 0 60000 65536"/>
              <a:gd name="T16" fmla="*/ 0 60000 65536"/>
              <a:gd name="T17" fmla="*/ 0 60000 65536"/>
              <a:gd name="T18" fmla="*/ 0 w 52"/>
              <a:gd name="T19" fmla="*/ 0 h 103"/>
              <a:gd name="T20" fmla="*/ 52 w 52"/>
              <a:gd name="T21" fmla="*/ 103 h 103"/>
            </a:gdLst>
            <a:ahLst/>
            <a:cxnLst>
              <a:cxn ang="T12">
                <a:pos x="T0" y="T1"/>
              </a:cxn>
              <a:cxn ang="T13">
                <a:pos x="T2" y="T3"/>
              </a:cxn>
              <a:cxn ang="T14">
                <a:pos x="T4" y="T5"/>
              </a:cxn>
              <a:cxn ang="T15">
                <a:pos x="T6" y="T7"/>
              </a:cxn>
              <a:cxn ang="T16">
                <a:pos x="T8" y="T9"/>
              </a:cxn>
              <a:cxn ang="T17">
                <a:pos x="T10" y="T11"/>
              </a:cxn>
            </a:cxnLst>
            <a:rect l="T18" t="T19" r="T20" b="T21"/>
            <a:pathLst>
              <a:path w="52" h="103">
                <a:moveTo>
                  <a:pt x="38" y="0"/>
                </a:moveTo>
                <a:lnTo>
                  <a:pt x="0" y="38"/>
                </a:lnTo>
                <a:lnTo>
                  <a:pt x="0" y="103"/>
                </a:lnTo>
                <a:lnTo>
                  <a:pt x="52" y="103"/>
                </a:lnTo>
                <a:lnTo>
                  <a:pt x="52" y="26"/>
                </a:lnTo>
                <a:lnTo>
                  <a:pt x="38"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8" name="Rectangle 230"/>
          <p:cNvSpPr>
            <a:spLocks noChangeArrowheads="1"/>
          </p:cNvSpPr>
          <p:nvPr/>
        </p:nvSpPr>
        <p:spPr bwMode="auto">
          <a:xfrm>
            <a:off x="2406939" y="2684462"/>
            <a:ext cx="573088" cy="23813"/>
          </a:xfrm>
          <a:prstGeom prst="rect">
            <a:avLst/>
          </a:prstGeom>
          <a:solidFill>
            <a:srgbClr val="9F9F9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39" name="Rectangle 231"/>
          <p:cNvSpPr>
            <a:spLocks noChangeArrowheads="1"/>
          </p:cNvSpPr>
          <p:nvPr/>
        </p:nvSpPr>
        <p:spPr bwMode="auto">
          <a:xfrm>
            <a:off x="2406939" y="2684462"/>
            <a:ext cx="573088" cy="2381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0" name="Rectangle 232"/>
          <p:cNvSpPr>
            <a:spLocks noChangeArrowheads="1"/>
          </p:cNvSpPr>
          <p:nvPr/>
        </p:nvSpPr>
        <p:spPr bwMode="auto">
          <a:xfrm>
            <a:off x="2406939" y="2647950"/>
            <a:ext cx="573088" cy="36512"/>
          </a:xfrm>
          <a:prstGeom prst="rect">
            <a:avLst/>
          </a:prstGeom>
          <a:solidFill>
            <a:srgbClr val="9F9F9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1" name="Rectangle 233"/>
          <p:cNvSpPr>
            <a:spLocks noChangeArrowheads="1"/>
          </p:cNvSpPr>
          <p:nvPr/>
        </p:nvSpPr>
        <p:spPr bwMode="auto">
          <a:xfrm>
            <a:off x="2406939" y="2647950"/>
            <a:ext cx="573088" cy="36512"/>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2" name="Rectangle 234"/>
          <p:cNvSpPr>
            <a:spLocks noChangeArrowheads="1"/>
          </p:cNvSpPr>
          <p:nvPr/>
        </p:nvSpPr>
        <p:spPr bwMode="auto">
          <a:xfrm>
            <a:off x="2406939" y="2606675"/>
            <a:ext cx="573088" cy="41275"/>
          </a:xfrm>
          <a:prstGeom prst="rect">
            <a:avLst/>
          </a:prstGeom>
          <a:solidFill>
            <a:srgbClr val="9F9F9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3" name="Rectangle 235"/>
          <p:cNvSpPr>
            <a:spLocks noChangeArrowheads="1"/>
          </p:cNvSpPr>
          <p:nvPr/>
        </p:nvSpPr>
        <p:spPr bwMode="auto">
          <a:xfrm>
            <a:off x="2406939" y="2606675"/>
            <a:ext cx="573088" cy="41275"/>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4" name="Rectangle 236"/>
          <p:cNvSpPr>
            <a:spLocks noChangeArrowheads="1"/>
          </p:cNvSpPr>
          <p:nvPr/>
        </p:nvSpPr>
        <p:spPr bwMode="auto">
          <a:xfrm>
            <a:off x="2900652" y="2576512"/>
            <a:ext cx="63500" cy="19050"/>
          </a:xfrm>
          <a:prstGeom prst="rect">
            <a:avLst/>
          </a:prstGeom>
          <a:solidFill>
            <a:srgbClr val="9F9F9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5" name="Rectangle 237"/>
          <p:cNvSpPr>
            <a:spLocks noChangeArrowheads="1"/>
          </p:cNvSpPr>
          <p:nvPr/>
        </p:nvSpPr>
        <p:spPr bwMode="auto">
          <a:xfrm>
            <a:off x="2900652" y="2576512"/>
            <a:ext cx="63500" cy="19050"/>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6" name="Freeform 238"/>
          <p:cNvSpPr>
            <a:spLocks/>
          </p:cNvSpPr>
          <p:nvPr/>
        </p:nvSpPr>
        <p:spPr bwMode="auto">
          <a:xfrm>
            <a:off x="2467264" y="2420937"/>
            <a:ext cx="44450" cy="44450"/>
          </a:xfrm>
          <a:custGeom>
            <a:avLst/>
            <a:gdLst>
              <a:gd name="T0" fmla="*/ 28 w 28"/>
              <a:gd name="T1" fmla="*/ 14 h 28"/>
              <a:gd name="T2" fmla="*/ 28 w 28"/>
              <a:gd name="T3" fmla="*/ 16 h 28"/>
              <a:gd name="T4" fmla="*/ 27 w 28"/>
              <a:gd name="T5" fmla="*/ 20 h 28"/>
              <a:gd name="T6" fmla="*/ 26 w 28"/>
              <a:gd name="T7" fmla="*/ 22 h 28"/>
              <a:gd name="T8" fmla="*/ 23 w 28"/>
              <a:gd name="T9" fmla="*/ 24 h 28"/>
              <a:gd name="T10" fmla="*/ 21 w 28"/>
              <a:gd name="T11" fmla="*/ 25 h 28"/>
              <a:gd name="T12" fmla="*/ 19 w 28"/>
              <a:gd name="T13" fmla="*/ 27 h 28"/>
              <a:gd name="T14" fmla="*/ 17 w 28"/>
              <a:gd name="T15" fmla="*/ 28 h 28"/>
              <a:gd name="T16" fmla="*/ 13 w 28"/>
              <a:gd name="T17" fmla="*/ 28 h 28"/>
              <a:gd name="T18" fmla="*/ 11 w 28"/>
              <a:gd name="T19" fmla="*/ 28 h 28"/>
              <a:gd name="T20" fmla="*/ 9 w 28"/>
              <a:gd name="T21" fmla="*/ 27 h 28"/>
              <a:gd name="T22" fmla="*/ 5 w 28"/>
              <a:gd name="T23" fmla="*/ 25 h 28"/>
              <a:gd name="T24" fmla="*/ 4 w 28"/>
              <a:gd name="T25" fmla="*/ 24 h 28"/>
              <a:gd name="T26" fmla="*/ 2 w 28"/>
              <a:gd name="T27" fmla="*/ 22 h 28"/>
              <a:gd name="T28" fmla="*/ 1 w 28"/>
              <a:gd name="T29" fmla="*/ 20 h 28"/>
              <a:gd name="T30" fmla="*/ 0 w 28"/>
              <a:gd name="T31" fmla="*/ 16 h 28"/>
              <a:gd name="T32" fmla="*/ 0 w 28"/>
              <a:gd name="T33" fmla="*/ 14 h 28"/>
              <a:gd name="T34" fmla="*/ 0 w 28"/>
              <a:gd name="T35" fmla="*/ 11 h 28"/>
              <a:gd name="T36" fmla="*/ 1 w 28"/>
              <a:gd name="T37" fmla="*/ 9 h 28"/>
              <a:gd name="T38" fmla="*/ 2 w 28"/>
              <a:gd name="T39" fmla="*/ 6 h 28"/>
              <a:gd name="T40" fmla="*/ 4 w 28"/>
              <a:gd name="T41" fmla="*/ 4 h 28"/>
              <a:gd name="T42" fmla="*/ 5 w 28"/>
              <a:gd name="T43" fmla="*/ 2 h 28"/>
              <a:gd name="T44" fmla="*/ 9 w 28"/>
              <a:gd name="T45" fmla="*/ 1 h 28"/>
              <a:gd name="T46" fmla="*/ 11 w 28"/>
              <a:gd name="T47" fmla="*/ 1 h 28"/>
              <a:gd name="T48" fmla="*/ 13 w 28"/>
              <a:gd name="T49" fmla="*/ 0 h 28"/>
              <a:gd name="T50" fmla="*/ 17 w 28"/>
              <a:gd name="T51" fmla="*/ 1 h 28"/>
              <a:gd name="T52" fmla="*/ 19 w 28"/>
              <a:gd name="T53" fmla="*/ 1 h 28"/>
              <a:gd name="T54" fmla="*/ 21 w 28"/>
              <a:gd name="T55" fmla="*/ 2 h 28"/>
              <a:gd name="T56" fmla="*/ 23 w 28"/>
              <a:gd name="T57" fmla="*/ 4 h 28"/>
              <a:gd name="T58" fmla="*/ 26 w 28"/>
              <a:gd name="T59" fmla="*/ 6 h 28"/>
              <a:gd name="T60" fmla="*/ 27 w 28"/>
              <a:gd name="T61" fmla="*/ 9 h 28"/>
              <a:gd name="T62" fmla="*/ 28 w 28"/>
              <a:gd name="T63" fmla="*/ 11 h 28"/>
              <a:gd name="T64" fmla="*/ 28 w 28"/>
              <a:gd name="T65" fmla="*/ 14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28"/>
              <a:gd name="T101" fmla="*/ 28 w 28"/>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28">
                <a:moveTo>
                  <a:pt x="28" y="14"/>
                </a:moveTo>
                <a:lnTo>
                  <a:pt x="28" y="16"/>
                </a:lnTo>
                <a:lnTo>
                  <a:pt x="27" y="20"/>
                </a:lnTo>
                <a:lnTo>
                  <a:pt x="26" y="22"/>
                </a:lnTo>
                <a:lnTo>
                  <a:pt x="23" y="24"/>
                </a:lnTo>
                <a:lnTo>
                  <a:pt x="21" y="25"/>
                </a:lnTo>
                <a:lnTo>
                  <a:pt x="19" y="27"/>
                </a:lnTo>
                <a:lnTo>
                  <a:pt x="17" y="28"/>
                </a:lnTo>
                <a:lnTo>
                  <a:pt x="13" y="28"/>
                </a:lnTo>
                <a:lnTo>
                  <a:pt x="11" y="28"/>
                </a:lnTo>
                <a:lnTo>
                  <a:pt x="9" y="27"/>
                </a:lnTo>
                <a:lnTo>
                  <a:pt x="5" y="25"/>
                </a:lnTo>
                <a:lnTo>
                  <a:pt x="4" y="24"/>
                </a:lnTo>
                <a:lnTo>
                  <a:pt x="2" y="22"/>
                </a:lnTo>
                <a:lnTo>
                  <a:pt x="1" y="20"/>
                </a:lnTo>
                <a:lnTo>
                  <a:pt x="0" y="16"/>
                </a:lnTo>
                <a:lnTo>
                  <a:pt x="0" y="14"/>
                </a:lnTo>
                <a:lnTo>
                  <a:pt x="0" y="11"/>
                </a:lnTo>
                <a:lnTo>
                  <a:pt x="1" y="9"/>
                </a:lnTo>
                <a:lnTo>
                  <a:pt x="2" y="6"/>
                </a:lnTo>
                <a:lnTo>
                  <a:pt x="4" y="4"/>
                </a:lnTo>
                <a:lnTo>
                  <a:pt x="5" y="2"/>
                </a:lnTo>
                <a:lnTo>
                  <a:pt x="9" y="1"/>
                </a:lnTo>
                <a:lnTo>
                  <a:pt x="11" y="1"/>
                </a:lnTo>
                <a:lnTo>
                  <a:pt x="13" y="0"/>
                </a:lnTo>
                <a:lnTo>
                  <a:pt x="17" y="1"/>
                </a:lnTo>
                <a:lnTo>
                  <a:pt x="19" y="1"/>
                </a:lnTo>
                <a:lnTo>
                  <a:pt x="21" y="2"/>
                </a:lnTo>
                <a:lnTo>
                  <a:pt x="23" y="4"/>
                </a:lnTo>
                <a:lnTo>
                  <a:pt x="26" y="6"/>
                </a:lnTo>
                <a:lnTo>
                  <a:pt x="27" y="9"/>
                </a:lnTo>
                <a:lnTo>
                  <a:pt x="28" y="11"/>
                </a:lnTo>
                <a:lnTo>
                  <a:pt x="28" y="14"/>
                </a:lnTo>
                <a:close/>
              </a:path>
            </a:pathLst>
          </a:custGeom>
          <a:solidFill>
            <a:srgbClr val="9F9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7" name="Freeform 239"/>
          <p:cNvSpPr>
            <a:spLocks/>
          </p:cNvSpPr>
          <p:nvPr/>
        </p:nvSpPr>
        <p:spPr bwMode="auto">
          <a:xfrm>
            <a:off x="2467264" y="2420937"/>
            <a:ext cx="44450" cy="44450"/>
          </a:xfrm>
          <a:custGeom>
            <a:avLst/>
            <a:gdLst>
              <a:gd name="T0" fmla="*/ 28 w 28"/>
              <a:gd name="T1" fmla="*/ 14 h 28"/>
              <a:gd name="T2" fmla="*/ 28 w 28"/>
              <a:gd name="T3" fmla="*/ 16 h 28"/>
              <a:gd name="T4" fmla="*/ 27 w 28"/>
              <a:gd name="T5" fmla="*/ 20 h 28"/>
              <a:gd name="T6" fmla="*/ 26 w 28"/>
              <a:gd name="T7" fmla="*/ 22 h 28"/>
              <a:gd name="T8" fmla="*/ 23 w 28"/>
              <a:gd name="T9" fmla="*/ 24 h 28"/>
              <a:gd name="T10" fmla="*/ 21 w 28"/>
              <a:gd name="T11" fmla="*/ 25 h 28"/>
              <a:gd name="T12" fmla="*/ 19 w 28"/>
              <a:gd name="T13" fmla="*/ 27 h 28"/>
              <a:gd name="T14" fmla="*/ 17 w 28"/>
              <a:gd name="T15" fmla="*/ 28 h 28"/>
              <a:gd name="T16" fmla="*/ 13 w 28"/>
              <a:gd name="T17" fmla="*/ 28 h 28"/>
              <a:gd name="T18" fmla="*/ 11 w 28"/>
              <a:gd name="T19" fmla="*/ 28 h 28"/>
              <a:gd name="T20" fmla="*/ 9 w 28"/>
              <a:gd name="T21" fmla="*/ 27 h 28"/>
              <a:gd name="T22" fmla="*/ 5 w 28"/>
              <a:gd name="T23" fmla="*/ 25 h 28"/>
              <a:gd name="T24" fmla="*/ 4 w 28"/>
              <a:gd name="T25" fmla="*/ 24 h 28"/>
              <a:gd name="T26" fmla="*/ 2 w 28"/>
              <a:gd name="T27" fmla="*/ 22 h 28"/>
              <a:gd name="T28" fmla="*/ 1 w 28"/>
              <a:gd name="T29" fmla="*/ 20 h 28"/>
              <a:gd name="T30" fmla="*/ 0 w 28"/>
              <a:gd name="T31" fmla="*/ 16 h 28"/>
              <a:gd name="T32" fmla="*/ 0 w 28"/>
              <a:gd name="T33" fmla="*/ 14 h 28"/>
              <a:gd name="T34" fmla="*/ 0 w 28"/>
              <a:gd name="T35" fmla="*/ 11 h 28"/>
              <a:gd name="T36" fmla="*/ 1 w 28"/>
              <a:gd name="T37" fmla="*/ 9 h 28"/>
              <a:gd name="T38" fmla="*/ 2 w 28"/>
              <a:gd name="T39" fmla="*/ 6 h 28"/>
              <a:gd name="T40" fmla="*/ 4 w 28"/>
              <a:gd name="T41" fmla="*/ 4 h 28"/>
              <a:gd name="T42" fmla="*/ 5 w 28"/>
              <a:gd name="T43" fmla="*/ 2 h 28"/>
              <a:gd name="T44" fmla="*/ 9 w 28"/>
              <a:gd name="T45" fmla="*/ 1 h 28"/>
              <a:gd name="T46" fmla="*/ 11 w 28"/>
              <a:gd name="T47" fmla="*/ 1 h 28"/>
              <a:gd name="T48" fmla="*/ 13 w 28"/>
              <a:gd name="T49" fmla="*/ 0 h 28"/>
              <a:gd name="T50" fmla="*/ 17 w 28"/>
              <a:gd name="T51" fmla="*/ 1 h 28"/>
              <a:gd name="T52" fmla="*/ 19 w 28"/>
              <a:gd name="T53" fmla="*/ 1 h 28"/>
              <a:gd name="T54" fmla="*/ 21 w 28"/>
              <a:gd name="T55" fmla="*/ 2 h 28"/>
              <a:gd name="T56" fmla="*/ 23 w 28"/>
              <a:gd name="T57" fmla="*/ 4 h 28"/>
              <a:gd name="T58" fmla="*/ 26 w 28"/>
              <a:gd name="T59" fmla="*/ 6 h 28"/>
              <a:gd name="T60" fmla="*/ 27 w 28"/>
              <a:gd name="T61" fmla="*/ 9 h 28"/>
              <a:gd name="T62" fmla="*/ 28 w 28"/>
              <a:gd name="T63" fmla="*/ 11 h 28"/>
              <a:gd name="T64" fmla="*/ 28 w 28"/>
              <a:gd name="T65" fmla="*/ 14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28"/>
              <a:gd name="T101" fmla="*/ 28 w 28"/>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28">
                <a:moveTo>
                  <a:pt x="28" y="14"/>
                </a:moveTo>
                <a:lnTo>
                  <a:pt x="28" y="16"/>
                </a:lnTo>
                <a:lnTo>
                  <a:pt x="27" y="20"/>
                </a:lnTo>
                <a:lnTo>
                  <a:pt x="26" y="22"/>
                </a:lnTo>
                <a:lnTo>
                  <a:pt x="23" y="24"/>
                </a:lnTo>
                <a:lnTo>
                  <a:pt x="21" y="25"/>
                </a:lnTo>
                <a:lnTo>
                  <a:pt x="19" y="27"/>
                </a:lnTo>
                <a:lnTo>
                  <a:pt x="17" y="28"/>
                </a:lnTo>
                <a:lnTo>
                  <a:pt x="13" y="28"/>
                </a:lnTo>
                <a:lnTo>
                  <a:pt x="11" y="28"/>
                </a:lnTo>
                <a:lnTo>
                  <a:pt x="9" y="27"/>
                </a:lnTo>
                <a:lnTo>
                  <a:pt x="5" y="25"/>
                </a:lnTo>
                <a:lnTo>
                  <a:pt x="4" y="24"/>
                </a:lnTo>
                <a:lnTo>
                  <a:pt x="2" y="22"/>
                </a:lnTo>
                <a:lnTo>
                  <a:pt x="1" y="20"/>
                </a:lnTo>
                <a:lnTo>
                  <a:pt x="0" y="16"/>
                </a:lnTo>
                <a:lnTo>
                  <a:pt x="0" y="14"/>
                </a:lnTo>
                <a:lnTo>
                  <a:pt x="0" y="11"/>
                </a:lnTo>
                <a:lnTo>
                  <a:pt x="1" y="9"/>
                </a:lnTo>
                <a:lnTo>
                  <a:pt x="2" y="6"/>
                </a:lnTo>
                <a:lnTo>
                  <a:pt x="4" y="4"/>
                </a:lnTo>
                <a:lnTo>
                  <a:pt x="5" y="2"/>
                </a:lnTo>
                <a:lnTo>
                  <a:pt x="9" y="1"/>
                </a:lnTo>
                <a:lnTo>
                  <a:pt x="11" y="1"/>
                </a:lnTo>
                <a:lnTo>
                  <a:pt x="13" y="0"/>
                </a:lnTo>
                <a:lnTo>
                  <a:pt x="17" y="1"/>
                </a:lnTo>
                <a:lnTo>
                  <a:pt x="19" y="1"/>
                </a:lnTo>
                <a:lnTo>
                  <a:pt x="21" y="2"/>
                </a:lnTo>
                <a:lnTo>
                  <a:pt x="23" y="4"/>
                </a:lnTo>
                <a:lnTo>
                  <a:pt x="26" y="6"/>
                </a:lnTo>
                <a:lnTo>
                  <a:pt x="27" y="9"/>
                </a:lnTo>
                <a:lnTo>
                  <a:pt x="28" y="11"/>
                </a:lnTo>
                <a:lnTo>
                  <a:pt x="28" y="14"/>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8" name="Rectangle 240"/>
          <p:cNvSpPr>
            <a:spLocks noChangeArrowheads="1"/>
          </p:cNvSpPr>
          <p:nvPr/>
        </p:nvSpPr>
        <p:spPr bwMode="auto">
          <a:xfrm>
            <a:off x="2611727" y="2339975"/>
            <a:ext cx="41275" cy="41275"/>
          </a:xfrm>
          <a:prstGeom prst="rect">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49" name="Rectangle 241"/>
          <p:cNvSpPr>
            <a:spLocks noChangeArrowheads="1"/>
          </p:cNvSpPr>
          <p:nvPr/>
        </p:nvSpPr>
        <p:spPr bwMode="auto">
          <a:xfrm>
            <a:off x="2611727" y="2339975"/>
            <a:ext cx="41275" cy="41275"/>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0" name="Freeform 242"/>
          <p:cNvSpPr>
            <a:spLocks/>
          </p:cNvSpPr>
          <p:nvPr/>
        </p:nvSpPr>
        <p:spPr bwMode="auto">
          <a:xfrm>
            <a:off x="2591089" y="2320925"/>
            <a:ext cx="163513" cy="163512"/>
          </a:xfrm>
          <a:custGeom>
            <a:avLst/>
            <a:gdLst>
              <a:gd name="T0" fmla="*/ 13 w 103"/>
              <a:gd name="T1" fmla="*/ 103 h 103"/>
              <a:gd name="T2" fmla="*/ 13 w 103"/>
              <a:gd name="T3" fmla="*/ 12 h 103"/>
              <a:gd name="T4" fmla="*/ 103 w 103"/>
              <a:gd name="T5" fmla="*/ 12 h 103"/>
              <a:gd name="T6" fmla="*/ 103 w 103"/>
              <a:gd name="T7" fmla="*/ 0 h 103"/>
              <a:gd name="T8" fmla="*/ 0 w 103"/>
              <a:gd name="T9" fmla="*/ 0 h 103"/>
              <a:gd name="T10" fmla="*/ 0 w 103"/>
              <a:gd name="T11" fmla="*/ 103 h 103"/>
              <a:gd name="T12" fmla="*/ 13 w 103"/>
              <a:gd name="T13" fmla="*/ 103 h 103"/>
              <a:gd name="T14" fmla="*/ 0 60000 65536"/>
              <a:gd name="T15" fmla="*/ 0 60000 65536"/>
              <a:gd name="T16" fmla="*/ 0 60000 65536"/>
              <a:gd name="T17" fmla="*/ 0 60000 65536"/>
              <a:gd name="T18" fmla="*/ 0 60000 65536"/>
              <a:gd name="T19" fmla="*/ 0 60000 65536"/>
              <a:gd name="T20" fmla="*/ 0 60000 65536"/>
              <a:gd name="T21" fmla="*/ 0 w 103"/>
              <a:gd name="T22" fmla="*/ 0 h 103"/>
              <a:gd name="T23" fmla="*/ 103 w 103"/>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103">
                <a:moveTo>
                  <a:pt x="13" y="103"/>
                </a:moveTo>
                <a:lnTo>
                  <a:pt x="13" y="12"/>
                </a:lnTo>
                <a:lnTo>
                  <a:pt x="103" y="12"/>
                </a:lnTo>
                <a:lnTo>
                  <a:pt x="103" y="0"/>
                </a:lnTo>
                <a:lnTo>
                  <a:pt x="0" y="0"/>
                </a:lnTo>
                <a:lnTo>
                  <a:pt x="0" y="103"/>
                </a:lnTo>
                <a:lnTo>
                  <a:pt x="13" y="103"/>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1" name="Freeform 243"/>
          <p:cNvSpPr>
            <a:spLocks/>
          </p:cNvSpPr>
          <p:nvPr/>
        </p:nvSpPr>
        <p:spPr bwMode="auto">
          <a:xfrm>
            <a:off x="2591089" y="2320925"/>
            <a:ext cx="163513" cy="163512"/>
          </a:xfrm>
          <a:custGeom>
            <a:avLst/>
            <a:gdLst>
              <a:gd name="T0" fmla="*/ 13 w 103"/>
              <a:gd name="T1" fmla="*/ 103 h 103"/>
              <a:gd name="T2" fmla="*/ 13 w 103"/>
              <a:gd name="T3" fmla="*/ 12 h 103"/>
              <a:gd name="T4" fmla="*/ 103 w 103"/>
              <a:gd name="T5" fmla="*/ 12 h 103"/>
              <a:gd name="T6" fmla="*/ 103 w 103"/>
              <a:gd name="T7" fmla="*/ 0 h 103"/>
              <a:gd name="T8" fmla="*/ 0 w 103"/>
              <a:gd name="T9" fmla="*/ 0 h 103"/>
              <a:gd name="T10" fmla="*/ 0 w 103"/>
              <a:gd name="T11" fmla="*/ 103 h 103"/>
              <a:gd name="T12" fmla="*/ 13 w 103"/>
              <a:gd name="T13" fmla="*/ 103 h 103"/>
              <a:gd name="T14" fmla="*/ 0 60000 65536"/>
              <a:gd name="T15" fmla="*/ 0 60000 65536"/>
              <a:gd name="T16" fmla="*/ 0 60000 65536"/>
              <a:gd name="T17" fmla="*/ 0 60000 65536"/>
              <a:gd name="T18" fmla="*/ 0 60000 65536"/>
              <a:gd name="T19" fmla="*/ 0 60000 65536"/>
              <a:gd name="T20" fmla="*/ 0 60000 65536"/>
              <a:gd name="T21" fmla="*/ 0 w 103"/>
              <a:gd name="T22" fmla="*/ 0 h 103"/>
              <a:gd name="T23" fmla="*/ 103 w 103"/>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103">
                <a:moveTo>
                  <a:pt x="13" y="103"/>
                </a:moveTo>
                <a:lnTo>
                  <a:pt x="13" y="12"/>
                </a:lnTo>
                <a:lnTo>
                  <a:pt x="103" y="12"/>
                </a:lnTo>
                <a:lnTo>
                  <a:pt x="103" y="0"/>
                </a:lnTo>
                <a:lnTo>
                  <a:pt x="0" y="0"/>
                </a:lnTo>
                <a:lnTo>
                  <a:pt x="0" y="103"/>
                </a:lnTo>
                <a:lnTo>
                  <a:pt x="13" y="103"/>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2" name="Freeform 244"/>
          <p:cNvSpPr>
            <a:spLocks/>
          </p:cNvSpPr>
          <p:nvPr/>
        </p:nvSpPr>
        <p:spPr bwMode="auto">
          <a:xfrm>
            <a:off x="2472027" y="2165350"/>
            <a:ext cx="169862" cy="168275"/>
          </a:xfrm>
          <a:custGeom>
            <a:avLst/>
            <a:gdLst>
              <a:gd name="T0" fmla="*/ 107 w 107"/>
              <a:gd name="T1" fmla="*/ 54 h 106"/>
              <a:gd name="T2" fmla="*/ 106 w 107"/>
              <a:gd name="T3" fmla="*/ 64 h 106"/>
              <a:gd name="T4" fmla="*/ 103 w 107"/>
              <a:gd name="T5" fmla="*/ 74 h 106"/>
              <a:gd name="T6" fmla="*/ 97 w 107"/>
              <a:gd name="T7" fmla="*/ 83 h 106"/>
              <a:gd name="T8" fmla="*/ 92 w 107"/>
              <a:gd name="T9" fmla="*/ 90 h 106"/>
              <a:gd name="T10" fmla="*/ 84 w 107"/>
              <a:gd name="T11" fmla="*/ 97 h 106"/>
              <a:gd name="T12" fmla="*/ 74 w 107"/>
              <a:gd name="T13" fmla="*/ 102 h 106"/>
              <a:gd name="T14" fmla="*/ 64 w 107"/>
              <a:gd name="T15" fmla="*/ 105 h 106"/>
              <a:gd name="T16" fmla="*/ 54 w 107"/>
              <a:gd name="T17" fmla="*/ 106 h 106"/>
              <a:gd name="T18" fmla="*/ 43 w 107"/>
              <a:gd name="T19" fmla="*/ 105 h 106"/>
              <a:gd name="T20" fmla="*/ 33 w 107"/>
              <a:gd name="T21" fmla="*/ 102 h 106"/>
              <a:gd name="T22" fmla="*/ 24 w 107"/>
              <a:gd name="T23" fmla="*/ 97 h 106"/>
              <a:gd name="T24" fmla="*/ 16 w 107"/>
              <a:gd name="T25" fmla="*/ 90 h 106"/>
              <a:gd name="T26" fmla="*/ 9 w 107"/>
              <a:gd name="T27" fmla="*/ 83 h 106"/>
              <a:gd name="T28" fmla="*/ 5 w 107"/>
              <a:gd name="T29" fmla="*/ 74 h 106"/>
              <a:gd name="T30" fmla="*/ 1 w 107"/>
              <a:gd name="T31" fmla="*/ 64 h 106"/>
              <a:gd name="T32" fmla="*/ 0 w 107"/>
              <a:gd name="T33" fmla="*/ 54 h 106"/>
              <a:gd name="T34" fmla="*/ 1 w 107"/>
              <a:gd name="T35" fmla="*/ 42 h 106"/>
              <a:gd name="T36" fmla="*/ 5 w 107"/>
              <a:gd name="T37" fmla="*/ 32 h 106"/>
              <a:gd name="T38" fmla="*/ 9 w 107"/>
              <a:gd name="T39" fmla="*/ 23 h 106"/>
              <a:gd name="T40" fmla="*/ 16 w 107"/>
              <a:gd name="T41" fmla="*/ 16 h 106"/>
              <a:gd name="T42" fmla="*/ 24 w 107"/>
              <a:gd name="T43" fmla="*/ 9 h 106"/>
              <a:gd name="T44" fmla="*/ 33 w 107"/>
              <a:gd name="T45" fmla="*/ 4 h 106"/>
              <a:gd name="T46" fmla="*/ 43 w 107"/>
              <a:gd name="T47" fmla="*/ 1 h 106"/>
              <a:gd name="T48" fmla="*/ 54 w 107"/>
              <a:gd name="T49" fmla="*/ 0 h 106"/>
              <a:gd name="T50" fmla="*/ 64 w 107"/>
              <a:gd name="T51" fmla="*/ 1 h 106"/>
              <a:gd name="T52" fmla="*/ 74 w 107"/>
              <a:gd name="T53" fmla="*/ 4 h 106"/>
              <a:gd name="T54" fmla="*/ 84 w 107"/>
              <a:gd name="T55" fmla="*/ 9 h 106"/>
              <a:gd name="T56" fmla="*/ 92 w 107"/>
              <a:gd name="T57" fmla="*/ 16 h 106"/>
              <a:gd name="T58" fmla="*/ 97 w 107"/>
              <a:gd name="T59" fmla="*/ 23 h 106"/>
              <a:gd name="T60" fmla="*/ 103 w 107"/>
              <a:gd name="T61" fmla="*/ 32 h 106"/>
              <a:gd name="T62" fmla="*/ 106 w 107"/>
              <a:gd name="T63" fmla="*/ 42 h 106"/>
              <a:gd name="T64" fmla="*/ 107 w 107"/>
              <a:gd name="T65" fmla="*/ 54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7"/>
              <a:gd name="T100" fmla="*/ 0 h 106"/>
              <a:gd name="T101" fmla="*/ 107 w 107"/>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7" h="106">
                <a:moveTo>
                  <a:pt x="107" y="54"/>
                </a:moveTo>
                <a:lnTo>
                  <a:pt x="106" y="64"/>
                </a:lnTo>
                <a:lnTo>
                  <a:pt x="103" y="74"/>
                </a:lnTo>
                <a:lnTo>
                  <a:pt x="97" y="83"/>
                </a:lnTo>
                <a:lnTo>
                  <a:pt x="92" y="90"/>
                </a:lnTo>
                <a:lnTo>
                  <a:pt x="84" y="97"/>
                </a:lnTo>
                <a:lnTo>
                  <a:pt x="74" y="102"/>
                </a:lnTo>
                <a:lnTo>
                  <a:pt x="64" y="105"/>
                </a:lnTo>
                <a:lnTo>
                  <a:pt x="54" y="106"/>
                </a:lnTo>
                <a:lnTo>
                  <a:pt x="43" y="105"/>
                </a:lnTo>
                <a:lnTo>
                  <a:pt x="33" y="102"/>
                </a:lnTo>
                <a:lnTo>
                  <a:pt x="24" y="97"/>
                </a:lnTo>
                <a:lnTo>
                  <a:pt x="16" y="90"/>
                </a:lnTo>
                <a:lnTo>
                  <a:pt x="9" y="83"/>
                </a:lnTo>
                <a:lnTo>
                  <a:pt x="5" y="74"/>
                </a:lnTo>
                <a:lnTo>
                  <a:pt x="1" y="64"/>
                </a:lnTo>
                <a:lnTo>
                  <a:pt x="0" y="54"/>
                </a:lnTo>
                <a:lnTo>
                  <a:pt x="1" y="42"/>
                </a:lnTo>
                <a:lnTo>
                  <a:pt x="5" y="32"/>
                </a:lnTo>
                <a:lnTo>
                  <a:pt x="9" y="23"/>
                </a:lnTo>
                <a:lnTo>
                  <a:pt x="16" y="16"/>
                </a:lnTo>
                <a:lnTo>
                  <a:pt x="24" y="9"/>
                </a:lnTo>
                <a:lnTo>
                  <a:pt x="33" y="4"/>
                </a:lnTo>
                <a:lnTo>
                  <a:pt x="43" y="1"/>
                </a:lnTo>
                <a:lnTo>
                  <a:pt x="54" y="0"/>
                </a:lnTo>
                <a:lnTo>
                  <a:pt x="64" y="1"/>
                </a:lnTo>
                <a:lnTo>
                  <a:pt x="74" y="4"/>
                </a:lnTo>
                <a:lnTo>
                  <a:pt x="84" y="9"/>
                </a:lnTo>
                <a:lnTo>
                  <a:pt x="92" y="16"/>
                </a:lnTo>
                <a:lnTo>
                  <a:pt x="97" y="23"/>
                </a:lnTo>
                <a:lnTo>
                  <a:pt x="103" y="32"/>
                </a:lnTo>
                <a:lnTo>
                  <a:pt x="106" y="42"/>
                </a:lnTo>
                <a:lnTo>
                  <a:pt x="107" y="54"/>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3" name="Freeform 245"/>
          <p:cNvSpPr>
            <a:spLocks/>
          </p:cNvSpPr>
          <p:nvPr/>
        </p:nvSpPr>
        <p:spPr bwMode="auto">
          <a:xfrm>
            <a:off x="2472027" y="2165350"/>
            <a:ext cx="169862" cy="168275"/>
          </a:xfrm>
          <a:custGeom>
            <a:avLst/>
            <a:gdLst>
              <a:gd name="T0" fmla="*/ 107 w 107"/>
              <a:gd name="T1" fmla="*/ 54 h 106"/>
              <a:gd name="T2" fmla="*/ 106 w 107"/>
              <a:gd name="T3" fmla="*/ 64 h 106"/>
              <a:gd name="T4" fmla="*/ 103 w 107"/>
              <a:gd name="T5" fmla="*/ 74 h 106"/>
              <a:gd name="T6" fmla="*/ 97 w 107"/>
              <a:gd name="T7" fmla="*/ 83 h 106"/>
              <a:gd name="T8" fmla="*/ 92 w 107"/>
              <a:gd name="T9" fmla="*/ 90 h 106"/>
              <a:gd name="T10" fmla="*/ 84 w 107"/>
              <a:gd name="T11" fmla="*/ 97 h 106"/>
              <a:gd name="T12" fmla="*/ 74 w 107"/>
              <a:gd name="T13" fmla="*/ 102 h 106"/>
              <a:gd name="T14" fmla="*/ 64 w 107"/>
              <a:gd name="T15" fmla="*/ 105 h 106"/>
              <a:gd name="T16" fmla="*/ 54 w 107"/>
              <a:gd name="T17" fmla="*/ 106 h 106"/>
              <a:gd name="T18" fmla="*/ 43 w 107"/>
              <a:gd name="T19" fmla="*/ 105 h 106"/>
              <a:gd name="T20" fmla="*/ 33 w 107"/>
              <a:gd name="T21" fmla="*/ 102 h 106"/>
              <a:gd name="T22" fmla="*/ 24 w 107"/>
              <a:gd name="T23" fmla="*/ 97 h 106"/>
              <a:gd name="T24" fmla="*/ 16 w 107"/>
              <a:gd name="T25" fmla="*/ 90 h 106"/>
              <a:gd name="T26" fmla="*/ 9 w 107"/>
              <a:gd name="T27" fmla="*/ 83 h 106"/>
              <a:gd name="T28" fmla="*/ 5 w 107"/>
              <a:gd name="T29" fmla="*/ 74 h 106"/>
              <a:gd name="T30" fmla="*/ 1 w 107"/>
              <a:gd name="T31" fmla="*/ 64 h 106"/>
              <a:gd name="T32" fmla="*/ 0 w 107"/>
              <a:gd name="T33" fmla="*/ 54 h 106"/>
              <a:gd name="T34" fmla="*/ 1 w 107"/>
              <a:gd name="T35" fmla="*/ 42 h 106"/>
              <a:gd name="T36" fmla="*/ 5 w 107"/>
              <a:gd name="T37" fmla="*/ 32 h 106"/>
              <a:gd name="T38" fmla="*/ 9 w 107"/>
              <a:gd name="T39" fmla="*/ 23 h 106"/>
              <a:gd name="T40" fmla="*/ 16 w 107"/>
              <a:gd name="T41" fmla="*/ 16 h 106"/>
              <a:gd name="T42" fmla="*/ 24 w 107"/>
              <a:gd name="T43" fmla="*/ 9 h 106"/>
              <a:gd name="T44" fmla="*/ 33 w 107"/>
              <a:gd name="T45" fmla="*/ 4 h 106"/>
              <a:gd name="T46" fmla="*/ 43 w 107"/>
              <a:gd name="T47" fmla="*/ 1 h 106"/>
              <a:gd name="T48" fmla="*/ 54 w 107"/>
              <a:gd name="T49" fmla="*/ 0 h 106"/>
              <a:gd name="T50" fmla="*/ 64 w 107"/>
              <a:gd name="T51" fmla="*/ 1 h 106"/>
              <a:gd name="T52" fmla="*/ 74 w 107"/>
              <a:gd name="T53" fmla="*/ 4 h 106"/>
              <a:gd name="T54" fmla="*/ 84 w 107"/>
              <a:gd name="T55" fmla="*/ 9 h 106"/>
              <a:gd name="T56" fmla="*/ 92 w 107"/>
              <a:gd name="T57" fmla="*/ 16 h 106"/>
              <a:gd name="T58" fmla="*/ 97 w 107"/>
              <a:gd name="T59" fmla="*/ 23 h 106"/>
              <a:gd name="T60" fmla="*/ 103 w 107"/>
              <a:gd name="T61" fmla="*/ 32 h 106"/>
              <a:gd name="T62" fmla="*/ 106 w 107"/>
              <a:gd name="T63" fmla="*/ 42 h 106"/>
              <a:gd name="T64" fmla="*/ 107 w 107"/>
              <a:gd name="T65" fmla="*/ 54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7"/>
              <a:gd name="T100" fmla="*/ 0 h 106"/>
              <a:gd name="T101" fmla="*/ 107 w 107"/>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7" h="106">
                <a:moveTo>
                  <a:pt x="107" y="54"/>
                </a:moveTo>
                <a:lnTo>
                  <a:pt x="106" y="64"/>
                </a:lnTo>
                <a:lnTo>
                  <a:pt x="103" y="74"/>
                </a:lnTo>
                <a:lnTo>
                  <a:pt x="97" y="83"/>
                </a:lnTo>
                <a:lnTo>
                  <a:pt x="92" y="90"/>
                </a:lnTo>
                <a:lnTo>
                  <a:pt x="84" y="97"/>
                </a:lnTo>
                <a:lnTo>
                  <a:pt x="74" y="102"/>
                </a:lnTo>
                <a:lnTo>
                  <a:pt x="64" y="105"/>
                </a:lnTo>
                <a:lnTo>
                  <a:pt x="54" y="106"/>
                </a:lnTo>
                <a:lnTo>
                  <a:pt x="43" y="105"/>
                </a:lnTo>
                <a:lnTo>
                  <a:pt x="33" y="102"/>
                </a:lnTo>
                <a:lnTo>
                  <a:pt x="24" y="97"/>
                </a:lnTo>
                <a:lnTo>
                  <a:pt x="16" y="90"/>
                </a:lnTo>
                <a:lnTo>
                  <a:pt x="9" y="83"/>
                </a:lnTo>
                <a:lnTo>
                  <a:pt x="5" y="74"/>
                </a:lnTo>
                <a:lnTo>
                  <a:pt x="1" y="64"/>
                </a:lnTo>
                <a:lnTo>
                  <a:pt x="0" y="54"/>
                </a:lnTo>
                <a:lnTo>
                  <a:pt x="1" y="42"/>
                </a:lnTo>
                <a:lnTo>
                  <a:pt x="5" y="32"/>
                </a:lnTo>
                <a:lnTo>
                  <a:pt x="9" y="23"/>
                </a:lnTo>
                <a:lnTo>
                  <a:pt x="16" y="16"/>
                </a:lnTo>
                <a:lnTo>
                  <a:pt x="24" y="9"/>
                </a:lnTo>
                <a:lnTo>
                  <a:pt x="33" y="4"/>
                </a:lnTo>
                <a:lnTo>
                  <a:pt x="43" y="1"/>
                </a:lnTo>
                <a:lnTo>
                  <a:pt x="54" y="0"/>
                </a:lnTo>
                <a:lnTo>
                  <a:pt x="64" y="1"/>
                </a:lnTo>
                <a:lnTo>
                  <a:pt x="74" y="4"/>
                </a:lnTo>
                <a:lnTo>
                  <a:pt x="84" y="9"/>
                </a:lnTo>
                <a:lnTo>
                  <a:pt x="92" y="16"/>
                </a:lnTo>
                <a:lnTo>
                  <a:pt x="97" y="23"/>
                </a:lnTo>
                <a:lnTo>
                  <a:pt x="103" y="32"/>
                </a:lnTo>
                <a:lnTo>
                  <a:pt x="106" y="42"/>
                </a:lnTo>
                <a:lnTo>
                  <a:pt x="107" y="54"/>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4" name="Freeform 246"/>
          <p:cNvSpPr>
            <a:spLocks/>
          </p:cNvSpPr>
          <p:nvPr/>
        </p:nvSpPr>
        <p:spPr bwMode="auto">
          <a:xfrm>
            <a:off x="2456152" y="2165350"/>
            <a:ext cx="168275" cy="168275"/>
          </a:xfrm>
          <a:custGeom>
            <a:avLst/>
            <a:gdLst>
              <a:gd name="T0" fmla="*/ 106 w 106"/>
              <a:gd name="T1" fmla="*/ 54 h 106"/>
              <a:gd name="T2" fmla="*/ 105 w 106"/>
              <a:gd name="T3" fmla="*/ 64 h 106"/>
              <a:gd name="T4" fmla="*/ 103 w 106"/>
              <a:gd name="T5" fmla="*/ 74 h 106"/>
              <a:gd name="T6" fmla="*/ 97 w 106"/>
              <a:gd name="T7" fmla="*/ 83 h 106"/>
              <a:gd name="T8" fmla="*/ 91 w 106"/>
              <a:gd name="T9" fmla="*/ 90 h 106"/>
              <a:gd name="T10" fmla="*/ 83 w 106"/>
              <a:gd name="T11" fmla="*/ 97 h 106"/>
              <a:gd name="T12" fmla="*/ 74 w 106"/>
              <a:gd name="T13" fmla="*/ 102 h 106"/>
              <a:gd name="T14" fmla="*/ 64 w 106"/>
              <a:gd name="T15" fmla="*/ 105 h 106"/>
              <a:gd name="T16" fmla="*/ 54 w 106"/>
              <a:gd name="T17" fmla="*/ 106 h 106"/>
              <a:gd name="T18" fmla="*/ 43 w 106"/>
              <a:gd name="T19" fmla="*/ 105 h 106"/>
              <a:gd name="T20" fmla="*/ 33 w 106"/>
              <a:gd name="T21" fmla="*/ 102 h 106"/>
              <a:gd name="T22" fmla="*/ 24 w 106"/>
              <a:gd name="T23" fmla="*/ 97 h 106"/>
              <a:gd name="T24" fmla="*/ 16 w 106"/>
              <a:gd name="T25" fmla="*/ 90 h 106"/>
              <a:gd name="T26" fmla="*/ 9 w 106"/>
              <a:gd name="T27" fmla="*/ 83 h 106"/>
              <a:gd name="T28" fmla="*/ 5 w 106"/>
              <a:gd name="T29" fmla="*/ 74 h 106"/>
              <a:gd name="T30" fmla="*/ 1 w 106"/>
              <a:gd name="T31" fmla="*/ 64 h 106"/>
              <a:gd name="T32" fmla="*/ 0 w 106"/>
              <a:gd name="T33" fmla="*/ 54 h 106"/>
              <a:gd name="T34" fmla="*/ 1 w 106"/>
              <a:gd name="T35" fmla="*/ 42 h 106"/>
              <a:gd name="T36" fmla="*/ 5 w 106"/>
              <a:gd name="T37" fmla="*/ 32 h 106"/>
              <a:gd name="T38" fmla="*/ 9 w 106"/>
              <a:gd name="T39" fmla="*/ 23 h 106"/>
              <a:gd name="T40" fmla="*/ 16 w 106"/>
              <a:gd name="T41" fmla="*/ 16 h 106"/>
              <a:gd name="T42" fmla="*/ 24 w 106"/>
              <a:gd name="T43" fmla="*/ 9 h 106"/>
              <a:gd name="T44" fmla="*/ 33 w 106"/>
              <a:gd name="T45" fmla="*/ 4 h 106"/>
              <a:gd name="T46" fmla="*/ 43 w 106"/>
              <a:gd name="T47" fmla="*/ 1 h 106"/>
              <a:gd name="T48" fmla="*/ 54 w 106"/>
              <a:gd name="T49" fmla="*/ 0 h 106"/>
              <a:gd name="T50" fmla="*/ 64 w 106"/>
              <a:gd name="T51" fmla="*/ 1 h 106"/>
              <a:gd name="T52" fmla="*/ 74 w 106"/>
              <a:gd name="T53" fmla="*/ 4 h 106"/>
              <a:gd name="T54" fmla="*/ 83 w 106"/>
              <a:gd name="T55" fmla="*/ 9 h 106"/>
              <a:gd name="T56" fmla="*/ 91 w 106"/>
              <a:gd name="T57" fmla="*/ 16 h 106"/>
              <a:gd name="T58" fmla="*/ 97 w 106"/>
              <a:gd name="T59" fmla="*/ 23 h 106"/>
              <a:gd name="T60" fmla="*/ 103 w 106"/>
              <a:gd name="T61" fmla="*/ 32 h 106"/>
              <a:gd name="T62" fmla="*/ 105 w 106"/>
              <a:gd name="T63" fmla="*/ 42 h 106"/>
              <a:gd name="T64" fmla="*/ 106 w 106"/>
              <a:gd name="T65" fmla="*/ 54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
              <a:gd name="T100" fmla="*/ 0 h 106"/>
              <a:gd name="T101" fmla="*/ 106 w 106"/>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 h="106">
                <a:moveTo>
                  <a:pt x="106" y="54"/>
                </a:moveTo>
                <a:lnTo>
                  <a:pt x="105" y="64"/>
                </a:lnTo>
                <a:lnTo>
                  <a:pt x="103" y="74"/>
                </a:lnTo>
                <a:lnTo>
                  <a:pt x="97" y="83"/>
                </a:lnTo>
                <a:lnTo>
                  <a:pt x="91" y="90"/>
                </a:lnTo>
                <a:lnTo>
                  <a:pt x="83" y="97"/>
                </a:lnTo>
                <a:lnTo>
                  <a:pt x="74" y="102"/>
                </a:lnTo>
                <a:lnTo>
                  <a:pt x="64" y="105"/>
                </a:lnTo>
                <a:lnTo>
                  <a:pt x="54" y="106"/>
                </a:lnTo>
                <a:lnTo>
                  <a:pt x="43" y="105"/>
                </a:lnTo>
                <a:lnTo>
                  <a:pt x="33" y="102"/>
                </a:lnTo>
                <a:lnTo>
                  <a:pt x="24" y="97"/>
                </a:lnTo>
                <a:lnTo>
                  <a:pt x="16" y="90"/>
                </a:lnTo>
                <a:lnTo>
                  <a:pt x="9" y="83"/>
                </a:lnTo>
                <a:lnTo>
                  <a:pt x="5" y="74"/>
                </a:lnTo>
                <a:lnTo>
                  <a:pt x="1" y="64"/>
                </a:lnTo>
                <a:lnTo>
                  <a:pt x="0" y="54"/>
                </a:lnTo>
                <a:lnTo>
                  <a:pt x="1" y="42"/>
                </a:lnTo>
                <a:lnTo>
                  <a:pt x="5" y="32"/>
                </a:lnTo>
                <a:lnTo>
                  <a:pt x="9" y="23"/>
                </a:lnTo>
                <a:lnTo>
                  <a:pt x="16" y="16"/>
                </a:lnTo>
                <a:lnTo>
                  <a:pt x="24" y="9"/>
                </a:lnTo>
                <a:lnTo>
                  <a:pt x="33" y="4"/>
                </a:lnTo>
                <a:lnTo>
                  <a:pt x="43" y="1"/>
                </a:lnTo>
                <a:lnTo>
                  <a:pt x="54" y="0"/>
                </a:lnTo>
                <a:lnTo>
                  <a:pt x="64" y="1"/>
                </a:lnTo>
                <a:lnTo>
                  <a:pt x="74" y="4"/>
                </a:lnTo>
                <a:lnTo>
                  <a:pt x="83" y="9"/>
                </a:lnTo>
                <a:lnTo>
                  <a:pt x="91" y="16"/>
                </a:lnTo>
                <a:lnTo>
                  <a:pt x="97" y="23"/>
                </a:lnTo>
                <a:lnTo>
                  <a:pt x="103" y="32"/>
                </a:lnTo>
                <a:lnTo>
                  <a:pt x="105" y="42"/>
                </a:lnTo>
                <a:lnTo>
                  <a:pt x="106" y="54"/>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5" name="Freeform 247"/>
          <p:cNvSpPr>
            <a:spLocks/>
          </p:cNvSpPr>
          <p:nvPr/>
        </p:nvSpPr>
        <p:spPr bwMode="auto">
          <a:xfrm>
            <a:off x="2456152" y="2165350"/>
            <a:ext cx="168275" cy="168275"/>
          </a:xfrm>
          <a:custGeom>
            <a:avLst/>
            <a:gdLst>
              <a:gd name="T0" fmla="*/ 106 w 106"/>
              <a:gd name="T1" fmla="*/ 54 h 106"/>
              <a:gd name="T2" fmla="*/ 105 w 106"/>
              <a:gd name="T3" fmla="*/ 64 h 106"/>
              <a:gd name="T4" fmla="*/ 103 w 106"/>
              <a:gd name="T5" fmla="*/ 74 h 106"/>
              <a:gd name="T6" fmla="*/ 97 w 106"/>
              <a:gd name="T7" fmla="*/ 83 h 106"/>
              <a:gd name="T8" fmla="*/ 91 w 106"/>
              <a:gd name="T9" fmla="*/ 90 h 106"/>
              <a:gd name="T10" fmla="*/ 83 w 106"/>
              <a:gd name="T11" fmla="*/ 97 h 106"/>
              <a:gd name="T12" fmla="*/ 74 w 106"/>
              <a:gd name="T13" fmla="*/ 102 h 106"/>
              <a:gd name="T14" fmla="*/ 64 w 106"/>
              <a:gd name="T15" fmla="*/ 105 h 106"/>
              <a:gd name="T16" fmla="*/ 54 w 106"/>
              <a:gd name="T17" fmla="*/ 106 h 106"/>
              <a:gd name="T18" fmla="*/ 43 w 106"/>
              <a:gd name="T19" fmla="*/ 105 h 106"/>
              <a:gd name="T20" fmla="*/ 33 w 106"/>
              <a:gd name="T21" fmla="*/ 102 h 106"/>
              <a:gd name="T22" fmla="*/ 24 w 106"/>
              <a:gd name="T23" fmla="*/ 97 h 106"/>
              <a:gd name="T24" fmla="*/ 16 w 106"/>
              <a:gd name="T25" fmla="*/ 90 h 106"/>
              <a:gd name="T26" fmla="*/ 9 w 106"/>
              <a:gd name="T27" fmla="*/ 83 h 106"/>
              <a:gd name="T28" fmla="*/ 5 w 106"/>
              <a:gd name="T29" fmla="*/ 74 h 106"/>
              <a:gd name="T30" fmla="*/ 1 w 106"/>
              <a:gd name="T31" fmla="*/ 64 h 106"/>
              <a:gd name="T32" fmla="*/ 0 w 106"/>
              <a:gd name="T33" fmla="*/ 54 h 106"/>
              <a:gd name="T34" fmla="*/ 1 w 106"/>
              <a:gd name="T35" fmla="*/ 42 h 106"/>
              <a:gd name="T36" fmla="*/ 5 w 106"/>
              <a:gd name="T37" fmla="*/ 32 h 106"/>
              <a:gd name="T38" fmla="*/ 9 w 106"/>
              <a:gd name="T39" fmla="*/ 23 h 106"/>
              <a:gd name="T40" fmla="*/ 16 w 106"/>
              <a:gd name="T41" fmla="*/ 16 h 106"/>
              <a:gd name="T42" fmla="*/ 24 w 106"/>
              <a:gd name="T43" fmla="*/ 9 h 106"/>
              <a:gd name="T44" fmla="*/ 33 w 106"/>
              <a:gd name="T45" fmla="*/ 4 h 106"/>
              <a:gd name="T46" fmla="*/ 43 w 106"/>
              <a:gd name="T47" fmla="*/ 1 h 106"/>
              <a:gd name="T48" fmla="*/ 54 w 106"/>
              <a:gd name="T49" fmla="*/ 0 h 106"/>
              <a:gd name="T50" fmla="*/ 64 w 106"/>
              <a:gd name="T51" fmla="*/ 1 h 106"/>
              <a:gd name="T52" fmla="*/ 74 w 106"/>
              <a:gd name="T53" fmla="*/ 4 h 106"/>
              <a:gd name="T54" fmla="*/ 83 w 106"/>
              <a:gd name="T55" fmla="*/ 9 h 106"/>
              <a:gd name="T56" fmla="*/ 91 w 106"/>
              <a:gd name="T57" fmla="*/ 16 h 106"/>
              <a:gd name="T58" fmla="*/ 97 w 106"/>
              <a:gd name="T59" fmla="*/ 23 h 106"/>
              <a:gd name="T60" fmla="*/ 103 w 106"/>
              <a:gd name="T61" fmla="*/ 32 h 106"/>
              <a:gd name="T62" fmla="*/ 105 w 106"/>
              <a:gd name="T63" fmla="*/ 42 h 106"/>
              <a:gd name="T64" fmla="*/ 106 w 106"/>
              <a:gd name="T65" fmla="*/ 54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
              <a:gd name="T100" fmla="*/ 0 h 106"/>
              <a:gd name="T101" fmla="*/ 106 w 106"/>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 h="106">
                <a:moveTo>
                  <a:pt x="106" y="54"/>
                </a:moveTo>
                <a:lnTo>
                  <a:pt x="105" y="64"/>
                </a:lnTo>
                <a:lnTo>
                  <a:pt x="103" y="74"/>
                </a:lnTo>
                <a:lnTo>
                  <a:pt x="97" y="83"/>
                </a:lnTo>
                <a:lnTo>
                  <a:pt x="91" y="90"/>
                </a:lnTo>
                <a:lnTo>
                  <a:pt x="83" y="97"/>
                </a:lnTo>
                <a:lnTo>
                  <a:pt x="74" y="102"/>
                </a:lnTo>
                <a:lnTo>
                  <a:pt x="64" y="105"/>
                </a:lnTo>
                <a:lnTo>
                  <a:pt x="54" y="106"/>
                </a:lnTo>
                <a:lnTo>
                  <a:pt x="43" y="105"/>
                </a:lnTo>
                <a:lnTo>
                  <a:pt x="33" y="102"/>
                </a:lnTo>
                <a:lnTo>
                  <a:pt x="24" y="97"/>
                </a:lnTo>
                <a:lnTo>
                  <a:pt x="16" y="90"/>
                </a:lnTo>
                <a:lnTo>
                  <a:pt x="9" y="83"/>
                </a:lnTo>
                <a:lnTo>
                  <a:pt x="5" y="74"/>
                </a:lnTo>
                <a:lnTo>
                  <a:pt x="1" y="64"/>
                </a:lnTo>
                <a:lnTo>
                  <a:pt x="0" y="54"/>
                </a:lnTo>
                <a:lnTo>
                  <a:pt x="1" y="42"/>
                </a:lnTo>
                <a:lnTo>
                  <a:pt x="5" y="32"/>
                </a:lnTo>
                <a:lnTo>
                  <a:pt x="9" y="23"/>
                </a:lnTo>
                <a:lnTo>
                  <a:pt x="16" y="16"/>
                </a:lnTo>
                <a:lnTo>
                  <a:pt x="24" y="9"/>
                </a:lnTo>
                <a:lnTo>
                  <a:pt x="33" y="4"/>
                </a:lnTo>
                <a:lnTo>
                  <a:pt x="43" y="1"/>
                </a:lnTo>
                <a:lnTo>
                  <a:pt x="54" y="0"/>
                </a:lnTo>
                <a:lnTo>
                  <a:pt x="64" y="1"/>
                </a:lnTo>
                <a:lnTo>
                  <a:pt x="74" y="4"/>
                </a:lnTo>
                <a:lnTo>
                  <a:pt x="83" y="9"/>
                </a:lnTo>
                <a:lnTo>
                  <a:pt x="91" y="16"/>
                </a:lnTo>
                <a:lnTo>
                  <a:pt x="97" y="23"/>
                </a:lnTo>
                <a:lnTo>
                  <a:pt x="103" y="32"/>
                </a:lnTo>
                <a:lnTo>
                  <a:pt x="105" y="42"/>
                </a:lnTo>
                <a:lnTo>
                  <a:pt x="106" y="54"/>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6" name="Rectangle 248"/>
          <p:cNvSpPr>
            <a:spLocks noChangeArrowheads="1"/>
          </p:cNvSpPr>
          <p:nvPr/>
        </p:nvSpPr>
        <p:spPr bwMode="auto">
          <a:xfrm>
            <a:off x="2530764" y="2484437"/>
            <a:ext cx="60325" cy="163513"/>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7" name="Rectangle 249"/>
          <p:cNvSpPr>
            <a:spLocks noChangeArrowheads="1"/>
          </p:cNvSpPr>
          <p:nvPr/>
        </p:nvSpPr>
        <p:spPr bwMode="auto">
          <a:xfrm>
            <a:off x="2530764" y="2484437"/>
            <a:ext cx="60325" cy="16351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8" name="Rectangle 250"/>
          <p:cNvSpPr>
            <a:spLocks noChangeArrowheads="1"/>
          </p:cNvSpPr>
          <p:nvPr/>
        </p:nvSpPr>
        <p:spPr bwMode="auto">
          <a:xfrm>
            <a:off x="2919702" y="2525712"/>
            <a:ext cx="19050" cy="39688"/>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59" name="Rectangle 251"/>
          <p:cNvSpPr>
            <a:spLocks noChangeArrowheads="1"/>
          </p:cNvSpPr>
          <p:nvPr/>
        </p:nvSpPr>
        <p:spPr bwMode="auto">
          <a:xfrm>
            <a:off x="2919702" y="2525712"/>
            <a:ext cx="19050" cy="39688"/>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0" name="Freeform 252"/>
          <p:cNvSpPr>
            <a:spLocks/>
          </p:cNvSpPr>
          <p:nvPr/>
        </p:nvSpPr>
        <p:spPr bwMode="auto">
          <a:xfrm>
            <a:off x="2805402" y="2106612"/>
            <a:ext cx="46037" cy="79375"/>
          </a:xfrm>
          <a:custGeom>
            <a:avLst/>
            <a:gdLst>
              <a:gd name="T0" fmla="*/ 25 w 29"/>
              <a:gd name="T1" fmla="*/ 0 h 50"/>
              <a:gd name="T2" fmla="*/ 0 w 29"/>
              <a:gd name="T3" fmla="*/ 41 h 50"/>
              <a:gd name="T4" fmla="*/ 5 w 29"/>
              <a:gd name="T5" fmla="*/ 50 h 50"/>
              <a:gd name="T6" fmla="*/ 29 w 29"/>
              <a:gd name="T7" fmla="*/ 1 h 50"/>
              <a:gd name="T8" fmla="*/ 25 w 29"/>
              <a:gd name="T9" fmla="*/ 0 h 50"/>
              <a:gd name="T10" fmla="*/ 0 60000 65536"/>
              <a:gd name="T11" fmla="*/ 0 60000 65536"/>
              <a:gd name="T12" fmla="*/ 0 60000 65536"/>
              <a:gd name="T13" fmla="*/ 0 60000 65536"/>
              <a:gd name="T14" fmla="*/ 0 60000 65536"/>
              <a:gd name="T15" fmla="*/ 0 w 29"/>
              <a:gd name="T16" fmla="*/ 0 h 50"/>
              <a:gd name="T17" fmla="*/ 29 w 29"/>
              <a:gd name="T18" fmla="*/ 50 h 50"/>
            </a:gdLst>
            <a:ahLst/>
            <a:cxnLst>
              <a:cxn ang="T10">
                <a:pos x="T0" y="T1"/>
              </a:cxn>
              <a:cxn ang="T11">
                <a:pos x="T2" y="T3"/>
              </a:cxn>
              <a:cxn ang="T12">
                <a:pos x="T4" y="T5"/>
              </a:cxn>
              <a:cxn ang="T13">
                <a:pos x="T6" y="T7"/>
              </a:cxn>
              <a:cxn ang="T14">
                <a:pos x="T8" y="T9"/>
              </a:cxn>
            </a:cxnLst>
            <a:rect l="T15" t="T16" r="T17" b="T18"/>
            <a:pathLst>
              <a:path w="29" h="50">
                <a:moveTo>
                  <a:pt x="25" y="0"/>
                </a:moveTo>
                <a:lnTo>
                  <a:pt x="0" y="41"/>
                </a:lnTo>
                <a:lnTo>
                  <a:pt x="5" y="50"/>
                </a:lnTo>
                <a:lnTo>
                  <a:pt x="29" y="1"/>
                </a:lnTo>
                <a:lnTo>
                  <a:pt x="25" y="0"/>
                </a:lnTo>
                <a:close/>
              </a:path>
            </a:pathLst>
          </a:custGeom>
          <a:solidFill>
            <a:srgbClr val="BFBFD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1" name="Freeform 253"/>
          <p:cNvSpPr>
            <a:spLocks/>
          </p:cNvSpPr>
          <p:nvPr/>
        </p:nvSpPr>
        <p:spPr bwMode="auto">
          <a:xfrm>
            <a:off x="2805402" y="2106612"/>
            <a:ext cx="46037" cy="79375"/>
          </a:xfrm>
          <a:custGeom>
            <a:avLst/>
            <a:gdLst>
              <a:gd name="T0" fmla="*/ 25 w 29"/>
              <a:gd name="T1" fmla="*/ 0 h 50"/>
              <a:gd name="T2" fmla="*/ 0 w 29"/>
              <a:gd name="T3" fmla="*/ 41 h 50"/>
              <a:gd name="T4" fmla="*/ 5 w 29"/>
              <a:gd name="T5" fmla="*/ 50 h 50"/>
              <a:gd name="T6" fmla="*/ 29 w 29"/>
              <a:gd name="T7" fmla="*/ 1 h 50"/>
              <a:gd name="T8" fmla="*/ 25 w 29"/>
              <a:gd name="T9" fmla="*/ 0 h 50"/>
              <a:gd name="T10" fmla="*/ 0 60000 65536"/>
              <a:gd name="T11" fmla="*/ 0 60000 65536"/>
              <a:gd name="T12" fmla="*/ 0 60000 65536"/>
              <a:gd name="T13" fmla="*/ 0 60000 65536"/>
              <a:gd name="T14" fmla="*/ 0 60000 65536"/>
              <a:gd name="T15" fmla="*/ 0 w 29"/>
              <a:gd name="T16" fmla="*/ 0 h 50"/>
              <a:gd name="T17" fmla="*/ 29 w 29"/>
              <a:gd name="T18" fmla="*/ 50 h 50"/>
            </a:gdLst>
            <a:ahLst/>
            <a:cxnLst>
              <a:cxn ang="T10">
                <a:pos x="T0" y="T1"/>
              </a:cxn>
              <a:cxn ang="T11">
                <a:pos x="T2" y="T3"/>
              </a:cxn>
              <a:cxn ang="T12">
                <a:pos x="T4" y="T5"/>
              </a:cxn>
              <a:cxn ang="T13">
                <a:pos x="T6" y="T7"/>
              </a:cxn>
              <a:cxn ang="T14">
                <a:pos x="T8" y="T9"/>
              </a:cxn>
            </a:cxnLst>
            <a:rect l="T15" t="T16" r="T17" b="T18"/>
            <a:pathLst>
              <a:path w="29" h="50">
                <a:moveTo>
                  <a:pt x="25" y="0"/>
                </a:moveTo>
                <a:lnTo>
                  <a:pt x="0" y="41"/>
                </a:lnTo>
                <a:lnTo>
                  <a:pt x="5" y="50"/>
                </a:lnTo>
                <a:lnTo>
                  <a:pt x="29" y="1"/>
                </a:lnTo>
                <a:lnTo>
                  <a:pt x="25"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2" name="Freeform 254"/>
          <p:cNvSpPr>
            <a:spLocks/>
          </p:cNvSpPr>
          <p:nvPr/>
        </p:nvSpPr>
        <p:spPr bwMode="auto">
          <a:xfrm>
            <a:off x="2748252" y="2073275"/>
            <a:ext cx="90487" cy="22225"/>
          </a:xfrm>
          <a:custGeom>
            <a:avLst/>
            <a:gdLst>
              <a:gd name="T0" fmla="*/ 55 w 57"/>
              <a:gd name="T1" fmla="*/ 0 h 14"/>
              <a:gd name="T2" fmla="*/ 0 w 57"/>
              <a:gd name="T3" fmla="*/ 8 h 14"/>
              <a:gd name="T4" fmla="*/ 9 w 57"/>
              <a:gd name="T5" fmla="*/ 14 h 14"/>
              <a:gd name="T6" fmla="*/ 57 w 57"/>
              <a:gd name="T7" fmla="*/ 4 h 14"/>
              <a:gd name="T8" fmla="*/ 55 w 57"/>
              <a:gd name="T9" fmla="*/ 0 h 14"/>
              <a:gd name="T10" fmla="*/ 0 60000 65536"/>
              <a:gd name="T11" fmla="*/ 0 60000 65536"/>
              <a:gd name="T12" fmla="*/ 0 60000 65536"/>
              <a:gd name="T13" fmla="*/ 0 60000 65536"/>
              <a:gd name="T14" fmla="*/ 0 60000 65536"/>
              <a:gd name="T15" fmla="*/ 0 w 57"/>
              <a:gd name="T16" fmla="*/ 0 h 14"/>
              <a:gd name="T17" fmla="*/ 57 w 57"/>
              <a:gd name="T18" fmla="*/ 14 h 14"/>
            </a:gdLst>
            <a:ahLst/>
            <a:cxnLst>
              <a:cxn ang="T10">
                <a:pos x="T0" y="T1"/>
              </a:cxn>
              <a:cxn ang="T11">
                <a:pos x="T2" y="T3"/>
              </a:cxn>
              <a:cxn ang="T12">
                <a:pos x="T4" y="T5"/>
              </a:cxn>
              <a:cxn ang="T13">
                <a:pos x="T6" y="T7"/>
              </a:cxn>
              <a:cxn ang="T14">
                <a:pos x="T8" y="T9"/>
              </a:cxn>
            </a:cxnLst>
            <a:rect l="T15" t="T16" r="T17" b="T18"/>
            <a:pathLst>
              <a:path w="57" h="14">
                <a:moveTo>
                  <a:pt x="55" y="0"/>
                </a:moveTo>
                <a:lnTo>
                  <a:pt x="0" y="8"/>
                </a:lnTo>
                <a:lnTo>
                  <a:pt x="9" y="14"/>
                </a:lnTo>
                <a:lnTo>
                  <a:pt x="57" y="4"/>
                </a:lnTo>
                <a:lnTo>
                  <a:pt x="55" y="0"/>
                </a:lnTo>
                <a:close/>
              </a:path>
            </a:pathLst>
          </a:custGeom>
          <a:solidFill>
            <a:srgbClr val="BFBFD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3" name="Freeform 255"/>
          <p:cNvSpPr>
            <a:spLocks/>
          </p:cNvSpPr>
          <p:nvPr/>
        </p:nvSpPr>
        <p:spPr bwMode="auto">
          <a:xfrm>
            <a:off x="2748252" y="2073275"/>
            <a:ext cx="90487" cy="22225"/>
          </a:xfrm>
          <a:custGeom>
            <a:avLst/>
            <a:gdLst>
              <a:gd name="T0" fmla="*/ 55 w 57"/>
              <a:gd name="T1" fmla="*/ 0 h 14"/>
              <a:gd name="T2" fmla="*/ 0 w 57"/>
              <a:gd name="T3" fmla="*/ 8 h 14"/>
              <a:gd name="T4" fmla="*/ 9 w 57"/>
              <a:gd name="T5" fmla="*/ 14 h 14"/>
              <a:gd name="T6" fmla="*/ 57 w 57"/>
              <a:gd name="T7" fmla="*/ 4 h 14"/>
              <a:gd name="T8" fmla="*/ 55 w 57"/>
              <a:gd name="T9" fmla="*/ 0 h 14"/>
              <a:gd name="T10" fmla="*/ 0 60000 65536"/>
              <a:gd name="T11" fmla="*/ 0 60000 65536"/>
              <a:gd name="T12" fmla="*/ 0 60000 65536"/>
              <a:gd name="T13" fmla="*/ 0 60000 65536"/>
              <a:gd name="T14" fmla="*/ 0 60000 65536"/>
              <a:gd name="T15" fmla="*/ 0 w 57"/>
              <a:gd name="T16" fmla="*/ 0 h 14"/>
              <a:gd name="T17" fmla="*/ 57 w 57"/>
              <a:gd name="T18" fmla="*/ 14 h 14"/>
            </a:gdLst>
            <a:ahLst/>
            <a:cxnLst>
              <a:cxn ang="T10">
                <a:pos x="T0" y="T1"/>
              </a:cxn>
              <a:cxn ang="T11">
                <a:pos x="T2" y="T3"/>
              </a:cxn>
              <a:cxn ang="T12">
                <a:pos x="T4" y="T5"/>
              </a:cxn>
              <a:cxn ang="T13">
                <a:pos x="T6" y="T7"/>
              </a:cxn>
              <a:cxn ang="T14">
                <a:pos x="T8" y="T9"/>
              </a:cxn>
            </a:cxnLst>
            <a:rect l="T15" t="T16" r="T17" b="T18"/>
            <a:pathLst>
              <a:path w="57" h="14">
                <a:moveTo>
                  <a:pt x="55" y="0"/>
                </a:moveTo>
                <a:lnTo>
                  <a:pt x="0" y="8"/>
                </a:lnTo>
                <a:lnTo>
                  <a:pt x="9" y="14"/>
                </a:lnTo>
                <a:lnTo>
                  <a:pt x="57" y="4"/>
                </a:lnTo>
                <a:lnTo>
                  <a:pt x="55"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4" name="Freeform 256"/>
          <p:cNvSpPr>
            <a:spLocks/>
          </p:cNvSpPr>
          <p:nvPr/>
        </p:nvSpPr>
        <p:spPr bwMode="auto">
          <a:xfrm>
            <a:off x="2546639" y="1890712"/>
            <a:ext cx="334963" cy="525463"/>
          </a:xfrm>
          <a:custGeom>
            <a:avLst/>
            <a:gdLst>
              <a:gd name="T0" fmla="*/ 7 w 211"/>
              <a:gd name="T1" fmla="*/ 12 h 331"/>
              <a:gd name="T2" fmla="*/ 3 w 211"/>
              <a:gd name="T3" fmla="*/ 22 h 331"/>
              <a:gd name="T4" fmla="*/ 1 w 211"/>
              <a:gd name="T5" fmla="*/ 33 h 331"/>
              <a:gd name="T6" fmla="*/ 0 w 211"/>
              <a:gd name="T7" fmla="*/ 47 h 331"/>
              <a:gd name="T8" fmla="*/ 0 w 211"/>
              <a:gd name="T9" fmla="*/ 59 h 331"/>
              <a:gd name="T10" fmla="*/ 2 w 211"/>
              <a:gd name="T11" fmla="*/ 76 h 331"/>
              <a:gd name="T12" fmla="*/ 5 w 211"/>
              <a:gd name="T13" fmla="*/ 97 h 331"/>
              <a:gd name="T14" fmla="*/ 10 w 211"/>
              <a:gd name="T15" fmla="*/ 120 h 331"/>
              <a:gd name="T16" fmla="*/ 18 w 211"/>
              <a:gd name="T17" fmla="*/ 147 h 331"/>
              <a:gd name="T18" fmla="*/ 30 w 211"/>
              <a:gd name="T19" fmla="*/ 173 h 331"/>
              <a:gd name="T20" fmla="*/ 49 w 211"/>
              <a:gd name="T21" fmla="*/ 203 h 331"/>
              <a:gd name="T22" fmla="*/ 68 w 211"/>
              <a:gd name="T23" fmla="*/ 232 h 331"/>
              <a:gd name="T24" fmla="*/ 85 w 211"/>
              <a:gd name="T25" fmla="*/ 252 h 331"/>
              <a:gd name="T26" fmla="*/ 107 w 211"/>
              <a:gd name="T27" fmla="*/ 275 h 331"/>
              <a:gd name="T28" fmla="*/ 131 w 211"/>
              <a:gd name="T29" fmla="*/ 295 h 331"/>
              <a:gd name="T30" fmla="*/ 151 w 211"/>
              <a:gd name="T31" fmla="*/ 309 h 331"/>
              <a:gd name="T32" fmla="*/ 166 w 211"/>
              <a:gd name="T33" fmla="*/ 319 h 331"/>
              <a:gd name="T34" fmla="*/ 182 w 211"/>
              <a:gd name="T35" fmla="*/ 326 h 331"/>
              <a:gd name="T36" fmla="*/ 194 w 211"/>
              <a:gd name="T37" fmla="*/ 331 h 331"/>
              <a:gd name="T38" fmla="*/ 203 w 211"/>
              <a:gd name="T39" fmla="*/ 331 h 331"/>
              <a:gd name="T40" fmla="*/ 211 w 211"/>
              <a:gd name="T41" fmla="*/ 327 h 331"/>
              <a:gd name="T42" fmla="*/ 13 w 211"/>
              <a:gd name="T43" fmla="*/ 0 h 331"/>
              <a:gd name="T44" fmla="*/ 7 w 211"/>
              <a:gd name="T45" fmla="*/ 12 h 3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1"/>
              <a:gd name="T70" fmla="*/ 0 h 331"/>
              <a:gd name="T71" fmla="*/ 211 w 211"/>
              <a:gd name="T72" fmla="*/ 331 h 3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1" h="331">
                <a:moveTo>
                  <a:pt x="7" y="12"/>
                </a:moveTo>
                <a:lnTo>
                  <a:pt x="3" y="22"/>
                </a:lnTo>
                <a:lnTo>
                  <a:pt x="1" y="33"/>
                </a:lnTo>
                <a:lnTo>
                  <a:pt x="0" y="47"/>
                </a:lnTo>
                <a:lnTo>
                  <a:pt x="0" y="59"/>
                </a:lnTo>
                <a:lnTo>
                  <a:pt x="2" y="76"/>
                </a:lnTo>
                <a:lnTo>
                  <a:pt x="5" y="97"/>
                </a:lnTo>
                <a:lnTo>
                  <a:pt x="10" y="120"/>
                </a:lnTo>
                <a:lnTo>
                  <a:pt x="18" y="147"/>
                </a:lnTo>
                <a:lnTo>
                  <a:pt x="30" y="173"/>
                </a:lnTo>
                <a:lnTo>
                  <a:pt x="49" y="203"/>
                </a:lnTo>
                <a:lnTo>
                  <a:pt x="68" y="232"/>
                </a:lnTo>
                <a:lnTo>
                  <a:pt x="85" y="252"/>
                </a:lnTo>
                <a:lnTo>
                  <a:pt x="107" y="275"/>
                </a:lnTo>
                <a:lnTo>
                  <a:pt x="131" y="295"/>
                </a:lnTo>
                <a:lnTo>
                  <a:pt x="151" y="309"/>
                </a:lnTo>
                <a:lnTo>
                  <a:pt x="166" y="319"/>
                </a:lnTo>
                <a:lnTo>
                  <a:pt x="182" y="326"/>
                </a:lnTo>
                <a:lnTo>
                  <a:pt x="194" y="331"/>
                </a:lnTo>
                <a:lnTo>
                  <a:pt x="203" y="331"/>
                </a:lnTo>
                <a:lnTo>
                  <a:pt x="211" y="327"/>
                </a:lnTo>
                <a:lnTo>
                  <a:pt x="13" y="0"/>
                </a:lnTo>
                <a:lnTo>
                  <a:pt x="7" y="12"/>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5" name="Freeform 257"/>
          <p:cNvSpPr>
            <a:spLocks/>
          </p:cNvSpPr>
          <p:nvPr/>
        </p:nvSpPr>
        <p:spPr bwMode="auto">
          <a:xfrm>
            <a:off x="2546639" y="1890712"/>
            <a:ext cx="334963" cy="525463"/>
          </a:xfrm>
          <a:custGeom>
            <a:avLst/>
            <a:gdLst>
              <a:gd name="T0" fmla="*/ 7 w 211"/>
              <a:gd name="T1" fmla="*/ 12 h 331"/>
              <a:gd name="T2" fmla="*/ 3 w 211"/>
              <a:gd name="T3" fmla="*/ 22 h 331"/>
              <a:gd name="T4" fmla="*/ 1 w 211"/>
              <a:gd name="T5" fmla="*/ 33 h 331"/>
              <a:gd name="T6" fmla="*/ 0 w 211"/>
              <a:gd name="T7" fmla="*/ 47 h 331"/>
              <a:gd name="T8" fmla="*/ 0 w 211"/>
              <a:gd name="T9" fmla="*/ 59 h 331"/>
              <a:gd name="T10" fmla="*/ 2 w 211"/>
              <a:gd name="T11" fmla="*/ 76 h 331"/>
              <a:gd name="T12" fmla="*/ 5 w 211"/>
              <a:gd name="T13" fmla="*/ 97 h 331"/>
              <a:gd name="T14" fmla="*/ 10 w 211"/>
              <a:gd name="T15" fmla="*/ 120 h 331"/>
              <a:gd name="T16" fmla="*/ 18 w 211"/>
              <a:gd name="T17" fmla="*/ 147 h 331"/>
              <a:gd name="T18" fmla="*/ 30 w 211"/>
              <a:gd name="T19" fmla="*/ 173 h 331"/>
              <a:gd name="T20" fmla="*/ 49 w 211"/>
              <a:gd name="T21" fmla="*/ 203 h 331"/>
              <a:gd name="T22" fmla="*/ 68 w 211"/>
              <a:gd name="T23" fmla="*/ 232 h 331"/>
              <a:gd name="T24" fmla="*/ 85 w 211"/>
              <a:gd name="T25" fmla="*/ 252 h 331"/>
              <a:gd name="T26" fmla="*/ 107 w 211"/>
              <a:gd name="T27" fmla="*/ 275 h 331"/>
              <a:gd name="T28" fmla="*/ 131 w 211"/>
              <a:gd name="T29" fmla="*/ 295 h 331"/>
              <a:gd name="T30" fmla="*/ 151 w 211"/>
              <a:gd name="T31" fmla="*/ 309 h 331"/>
              <a:gd name="T32" fmla="*/ 166 w 211"/>
              <a:gd name="T33" fmla="*/ 319 h 331"/>
              <a:gd name="T34" fmla="*/ 182 w 211"/>
              <a:gd name="T35" fmla="*/ 326 h 331"/>
              <a:gd name="T36" fmla="*/ 194 w 211"/>
              <a:gd name="T37" fmla="*/ 331 h 331"/>
              <a:gd name="T38" fmla="*/ 203 w 211"/>
              <a:gd name="T39" fmla="*/ 331 h 331"/>
              <a:gd name="T40" fmla="*/ 211 w 211"/>
              <a:gd name="T41" fmla="*/ 327 h 331"/>
              <a:gd name="T42" fmla="*/ 13 w 211"/>
              <a:gd name="T43" fmla="*/ 0 h 331"/>
              <a:gd name="T44" fmla="*/ 7 w 211"/>
              <a:gd name="T45" fmla="*/ 12 h 3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1"/>
              <a:gd name="T70" fmla="*/ 0 h 331"/>
              <a:gd name="T71" fmla="*/ 211 w 211"/>
              <a:gd name="T72" fmla="*/ 331 h 3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1" h="331">
                <a:moveTo>
                  <a:pt x="7" y="12"/>
                </a:moveTo>
                <a:lnTo>
                  <a:pt x="3" y="22"/>
                </a:lnTo>
                <a:lnTo>
                  <a:pt x="1" y="33"/>
                </a:lnTo>
                <a:lnTo>
                  <a:pt x="0" y="47"/>
                </a:lnTo>
                <a:lnTo>
                  <a:pt x="0" y="59"/>
                </a:lnTo>
                <a:lnTo>
                  <a:pt x="2" y="76"/>
                </a:lnTo>
                <a:lnTo>
                  <a:pt x="5" y="97"/>
                </a:lnTo>
                <a:lnTo>
                  <a:pt x="10" y="120"/>
                </a:lnTo>
                <a:lnTo>
                  <a:pt x="18" y="147"/>
                </a:lnTo>
                <a:lnTo>
                  <a:pt x="30" y="173"/>
                </a:lnTo>
                <a:lnTo>
                  <a:pt x="49" y="203"/>
                </a:lnTo>
                <a:lnTo>
                  <a:pt x="68" y="232"/>
                </a:lnTo>
                <a:lnTo>
                  <a:pt x="85" y="252"/>
                </a:lnTo>
                <a:lnTo>
                  <a:pt x="107" y="275"/>
                </a:lnTo>
                <a:lnTo>
                  <a:pt x="131" y="295"/>
                </a:lnTo>
                <a:lnTo>
                  <a:pt x="151" y="309"/>
                </a:lnTo>
                <a:lnTo>
                  <a:pt x="166" y="319"/>
                </a:lnTo>
                <a:lnTo>
                  <a:pt x="182" y="326"/>
                </a:lnTo>
                <a:lnTo>
                  <a:pt x="194" y="331"/>
                </a:lnTo>
                <a:lnTo>
                  <a:pt x="203" y="331"/>
                </a:lnTo>
                <a:lnTo>
                  <a:pt x="211" y="327"/>
                </a:lnTo>
                <a:lnTo>
                  <a:pt x="13" y="0"/>
                </a:lnTo>
                <a:lnTo>
                  <a:pt x="7" y="12"/>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6" name="Freeform 258"/>
          <p:cNvSpPr>
            <a:spLocks/>
          </p:cNvSpPr>
          <p:nvPr/>
        </p:nvSpPr>
        <p:spPr bwMode="auto">
          <a:xfrm>
            <a:off x="2565689" y="1889125"/>
            <a:ext cx="315913" cy="520700"/>
          </a:xfrm>
          <a:custGeom>
            <a:avLst/>
            <a:gdLst>
              <a:gd name="T0" fmla="*/ 1 w 199"/>
              <a:gd name="T1" fmla="*/ 0 h 328"/>
              <a:gd name="T2" fmla="*/ 0 w 199"/>
              <a:gd name="T3" fmla="*/ 6 h 328"/>
              <a:gd name="T4" fmla="*/ 0 w 199"/>
              <a:gd name="T5" fmla="*/ 21 h 328"/>
              <a:gd name="T6" fmla="*/ 1 w 199"/>
              <a:gd name="T7" fmla="*/ 38 h 328"/>
              <a:gd name="T8" fmla="*/ 3 w 199"/>
              <a:gd name="T9" fmla="*/ 51 h 328"/>
              <a:gd name="T10" fmla="*/ 5 w 199"/>
              <a:gd name="T11" fmla="*/ 69 h 328"/>
              <a:gd name="T12" fmla="*/ 8 w 199"/>
              <a:gd name="T13" fmla="*/ 90 h 328"/>
              <a:gd name="T14" fmla="*/ 13 w 199"/>
              <a:gd name="T15" fmla="*/ 111 h 328"/>
              <a:gd name="T16" fmla="*/ 23 w 199"/>
              <a:gd name="T17" fmla="*/ 139 h 328"/>
              <a:gd name="T18" fmla="*/ 37 w 199"/>
              <a:gd name="T19" fmla="*/ 171 h 328"/>
              <a:gd name="T20" fmla="*/ 53 w 199"/>
              <a:gd name="T21" fmla="*/ 196 h 328"/>
              <a:gd name="T22" fmla="*/ 73 w 199"/>
              <a:gd name="T23" fmla="*/ 224 h 328"/>
              <a:gd name="T24" fmla="*/ 90 w 199"/>
              <a:gd name="T25" fmla="*/ 244 h 328"/>
              <a:gd name="T26" fmla="*/ 104 w 199"/>
              <a:gd name="T27" fmla="*/ 259 h 328"/>
              <a:gd name="T28" fmla="*/ 116 w 199"/>
              <a:gd name="T29" fmla="*/ 272 h 328"/>
              <a:gd name="T30" fmla="*/ 130 w 199"/>
              <a:gd name="T31" fmla="*/ 284 h 328"/>
              <a:gd name="T32" fmla="*/ 146 w 199"/>
              <a:gd name="T33" fmla="*/ 298 h 328"/>
              <a:gd name="T34" fmla="*/ 156 w 199"/>
              <a:gd name="T35" fmla="*/ 306 h 328"/>
              <a:gd name="T36" fmla="*/ 168 w 199"/>
              <a:gd name="T37" fmla="*/ 312 h 328"/>
              <a:gd name="T38" fmla="*/ 180 w 199"/>
              <a:gd name="T39" fmla="*/ 320 h 328"/>
              <a:gd name="T40" fmla="*/ 190 w 199"/>
              <a:gd name="T41" fmla="*/ 327 h 328"/>
              <a:gd name="T42" fmla="*/ 197 w 199"/>
              <a:gd name="T43" fmla="*/ 328 h 328"/>
              <a:gd name="T44" fmla="*/ 199 w 199"/>
              <a:gd name="T45" fmla="*/ 324 h 328"/>
              <a:gd name="T46" fmla="*/ 198 w 199"/>
              <a:gd name="T47" fmla="*/ 317 h 328"/>
              <a:gd name="T48" fmla="*/ 197 w 199"/>
              <a:gd name="T49" fmla="*/ 309 h 328"/>
              <a:gd name="T50" fmla="*/ 195 w 199"/>
              <a:gd name="T51" fmla="*/ 296 h 328"/>
              <a:gd name="T52" fmla="*/ 191 w 199"/>
              <a:gd name="T53" fmla="*/ 278 h 328"/>
              <a:gd name="T54" fmla="*/ 187 w 199"/>
              <a:gd name="T55" fmla="*/ 261 h 328"/>
              <a:gd name="T56" fmla="*/ 182 w 199"/>
              <a:gd name="T57" fmla="*/ 241 h 328"/>
              <a:gd name="T58" fmla="*/ 176 w 199"/>
              <a:gd name="T59" fmla="*/ 221 h 328"/>
              <a:gd name="T60" fmla="*/ 168 w 199"/>
              <a:gd name="T61" fmla="*/ 204 h 328"/>
              <a:gd name="T62" fmla="*/ 162 w 199"/>
              <a:gd name="T63" fmla="*/ 190 h 328"/>
              <a:gd name="T64" fmla="*/ 153 w 199"/>
              <a:gd name="T65" fmla="*/ 172 h 328"/>
              <a:gd name="T66" fmla="*/ 144 w 199"/>
              <a:gd name="T67" fmla="*/ 155 h 328"/>
              <a:gd name="T68" fmla="*/ 133 w 199"/>
              <a:gd name="T69" fmla="*/ 137 h 328"/>
              <a:gd name="T70" fmla="*/ 115 w 199"/>
              <a:gd name="T71" fmla="*/ 115 h 328"/>
              <a:gd name="T72" fmla="*/ 104 w 199"/>
              <a:gd name="T73" fmla="*/ 98 h 328"/>
              <a:gd name="T74" fmla="*/ 86 w 199"/>
              <a:gd name="T75" fmla="*/ 77 h 328"/>
              <a:gd name="T76" fmla="*/ 70 w 199"/>
              <a:gd name="T77" fmla="*/ 60 h 328"/>
              <a:gd name="T78" fmla="*/ 54 w 199"/>
              <a:gd name="T79" fmla="*/ 44 h 328"/>
              <a:gd name="T80" fmla="*/ 42 w 199"/>
              <a:gd name="T81" fmla="*/ 32 h 328"/>
              <a:gd name="T82" fmla="*/ 29 w 199"/>
              <a:gd name="T83" fmla="*/ 20 h 328"/>
              <a:gd name="T84" fmla="*/ 19 w 199"/>
              <a:gd name="T85" fmla="*/ 11 h 328"/>
              <a:gd name="T86" fmla="*/ 10 w 199"/>
              <a:gd name="T87" fmla="*/ 3 h 328"/>
              <a:gd name="T88" fmla="*/ 1 w 199"/>
              <a:gd name="T89" fmla="*/ 0 h 3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328"/>
              <a:gd name="T137" fmla="*/ 199 w 199"/>
              <a:gd name="T138" fmla="*/ 328 h 3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328">
                <a:moveTo>
                  <a:pt x="1" y="0"/>
                </a:moveTo>
                <a:lnTo>
                  <a:pt x="0" y="6"/>
                </a:lnTo>
                <a:lnTo>
                  <a:pt x="0" y="21"/>
                </a:lnTo>
                <a:lnTo>
                  <a:pt x="1" y="38"/>
                </a:lnTo>
                <a:lnTo>
                  <a:pt x="3" y="51"/>
                </a:lnTo>
                <a:lnTo>
                  <a:pt x="5" y="69"/>
                </a:lnTo>
                <a:lnTo>
                  <a:pt x="8" y="90"/>
                </a:lnTo>
                <a:lnTo>
                  <a:pt x="13" y="111"/>
                </a:lnTo>
                <a:lnTo>
                  <a:pt x="23" y="139"/>
                </a:lnTo>
                <a:lnTo>
                  <a:pt x="37" y="171"/>
                </a:lnTo>
                <a:lnTo>
                  <a:pt x="53" y="196"/>
                </a:lnTo>
                <a:lnTo>
                  <a:pt x="73" y="224"/>
                </a:lnTo>
                <a:lnTo>
                  <a:pt x="90" y="244"/>
                </a:lnTo>
                <a:lnTo>
                  <a:pt x="104" y="259"/>
                </a:lnTo>
                <a:lnTo>
                  <a:pt x="116" y="272"/>
                </a:lnTo>
                <a:lnTo>
                  <a:pt x="130" y="284"/>
                </a:lnTo>
                <a:lnTo>
                  <a:pt x="146" y="298"/>
                </a:lnTo>
                <a:lnTo>
                  <a:pt x="156" y="306"/>
                </a:lnTo>
                <a:lnTo>
                  <a:pt x="168" y="312"/>
                </a:lnTo>
                <a:lnTo>
                  <a:pt x="180" y="320"/>
                </a:lnTo>
                <a:lnTo>
                  <a:pt x="190" y="327"/>
                </a:lnTo>
                <a:lnTo>
                  <a:pt x="197" y="328"/>
                </a:lnTo>
                <a:lnTo>
                  <a:pt x="199" y="324"/>
                </a:lnTo>
                <a:lnTo>
                  <a:pt x="198" y="317"/>
                </a:lnTo>
                <a:lnTo>
                  <a:pt x="197" y="309"/>
                </a:lnTo>
                <a:lnTo>
                  <a:pt x="195" y="296"/>
                </a:lnTo>
                <a:lnTo>
                  <a:pt x="191" y="278"/>
                </a:lnTo>
                <a:lnTo>
                  <a:pt x="187" y="261"/>
                </a:lnTo>
                <a:lnTo>
                  <a:pt x="182" y="241"/>
                </a:lnTo>
                <a:lnTo>
                  <a:pt x="176" y="221"/>
                </a:lnTo>
                <a:lnTo>
                  <a:pt x="168" y="204"/>
                </a:lnTo>
                <a:lnTo>
                  <a:pt x="162" y="190"/>
                </a:lnTo>
                <a:lnTo>
                  <a:pt x="153" y="172"/>
                </a:lnTo>
                <a:lnTo>
                  <a:pt x="144" y="155"/>
                </a:lnTo>
                <a:lnTo>
                  <a:pt x="133" y="137"/>
                </a:lnTo>
                <a:lnTo>
                  <a:pt x="115" y="115"/>
                </a:lnTo>
                <a:lnTo>
                  <a:pt x="104" y="98"/>
                </a:lnTo>
                <a:lnTo>
                  <a:pt x="86" y="77"/>
                </a:lnTo>
                <a:lnTo>
                  <a:pt x="70" y="60"/>
                </a:lnTo>
                <a:lnTo>
                  <a:pt x="54" y="44"/>
                </a:lnTo>
                <a:lnTo>
                  <a:pt x="42" y="32"/>
                </a:lnTo>
                <a:lnTo>
                  <a:pt x="29" y="20"/>
                </a:lnTo>
                <a:lnTo>
                  <a:pt x="19" y="11"/>
                </a:lnTo>
                <a:lnTo>
                  <a:pt x="10" y="3"/>
                </a:lnTo>
                <a:lnTo>
                  <a:pt x="1" y="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7" name="Freeform 259"/>
          <p:cNvSpPr>
            <a:spLocks/>
          </p:cNvSpPr>
          <p:nvPr/>
        </p:nvSpPr>
        <p:spPr bwMode="auto">
          <a:xfrm>
            <a:off x="2565689" y="1889125"/>
            <a:ext cx="315913" cy="520700"/>
          </a:xfrm>
          <a:custGeom>
            <a:avLst/>
            <a:gdLst>
              <a:gd name="T0" fmla="*/ 1 w 199"/>
              <a:gd name="T1" fmla="*/ 0 h 328"/>
              <a:gd name="T2" fmla="*/ 0 w 199"/>
              <a:gd name="T3" fmla="*/ 6 h 328"/>
              <a:gd name="T4" fmla="*/ 0 w 199"/>
              <a:gd name="T5" fmla="*/ 21 h 328"/>
              <a:gd name="T6" fmla="*/ 1 w 199"/>
              <a:gd name="T7" fmla="*/ 38 h 328"/>
              <a:gd name="T8" fmla="*/ 3 w 199"/>
              <a:gd name="T9" fmla="*/ 51 h 328"/>
              <a:gd name="T10" fmla="*/ 5 w 199"/>
              <a:gd name="T11" fmla="*/ 69 h 328"/>
              <a:gd name="T12" fmla="*/ 8 w 199"/>
              <a:gd name="T13" fmla="*/ 90 h 328"/>
              <a:gd name="T14" fmla="*/ 13 w 199"/>
              <a:gd name="T15" fmla="*/ 111 h 328"/>
              <a:gd name="T16" fmla="*/ 23 w 199"/>
              <a:gd name="T17" fmla="*/ 139 h 328"/>
              <a:gd name="T18" fmla="*/ 37 w 199"/>
              <a:gd name="T19" fmla="*/ 171 h 328"/>
              <a:gd name="T20" fmla="*/ 53 w 199"/>
              <a:gd name="T21" fmla="*/ 196 h 328"/>
              <a:gd name="T22" fmla="*/ 73 w 199"/>
              <a:gd name="T23" fmla="*/ 224 h 328"/>
              <a:gd name="T24" fmla="*/ 90 w 199"/>
              <a:gd name="T25" fmla="*/ 244 h 328"/>
              <a:gd name="T26" fmla="*/ 104 w 199"/>
              <a:gd name="T27" fmla="*/ 259 h 328"/>
              <a:gd name="T28" fmla="*/ 116 w 199"/>
              <a:gd name="T29" fmla="*/ 272 h 328"/>
              <a:gd name="T30" fmla="*/ 130 w 199"/>
              <a:gd name="T31" fmla="*/ 284 h 328"/>
              <a:gd name="T32" fmla="*/ 146 w 199"/>
              <a:gd name="T33" fmla="*/ 298 h 328"/>
              <a:gd name="T34" fmla="*/ 156 w 199"/>
              <a:gd name="T35" fmla="*/ 306 h 328"/>
              <a:gd name="T36" fmla="*/ 168 w 199"/>
              <a:gd name="T37" fmla="*/ 312 h 328"/>
              <a:gd name="T38" fmla="*/ 180 w 199"/>
              <a:gd name="T39" fmla="*/ 320 h 328"/>
              <a:gd name="T40" fmla="*/ 190 w 199"/>
              <a:gd name="T41" fmla="*/ 327 h 328"/>
              <a:gd name="T42" fmla="*/ 197 w 199"/>
              <a:gd name="T43" fmla="*/ 328 h 328"/>
              <a:gd name="T44" fmla="*/ 199 w 199"/>
              <a:gd name="T45" fmla="*/ 324 h 328"/>
              <a:gd name="T46" fmla="*/ 198 w 199"/>
              <a:gd name="T47" fmla="*/ 317 h 328"/>
              <a:gd name="T48" fmla="*/ 197 w 199"/>
              <a:gd name="T49" fmla="*/ 309 h 328"/>
              <a:gd name="T50" fmla="*/ 195 w 199"/>
              <a:gd name="T51" fmla="*/ 296 h 328"/>
              <a:gd name="T52" fmla="*/ 191 w 199"/>
              <a:gd name="T53" fmla="*/ 278 h 328"/>
              <a:gd name="T54" fmla="*/ 187 w 199"/>
              <a:gd name="T55" fmla="*/ 261 h 328"/>
              <a:gd name="T56" fmla="*/ 182 w 199"/>
              <a:gd name="T57" fmla="*/ 241 h 328"/>
              <a:gd name="T58" fmla="*/ 176 w 199"/>
              <a:gd name="T59" fmla="*/ 221 h 328"/>
              <a:gd name="T60" fmla="*/ 168 w 199"/>
              <a:gd name="T61" fmla="*/ 204 h 328"/>
              <a:gd name="T62" fmla="*/ 162 w 199"/>
              <a:gd name="T63" fmla="*/ 190 h 328"/>
              <a:gd name="T64" fmla="*/ 153 w 199"/>
              <a:gd name="T65" fmla="*/ 172 h 328"/>
              <a:gd name="T66" fmla="*/ 144 w 199"/>
              <a:gd name="T67" fmla="*/ 155 h 328"/>
              <a:gd name="T68" fmla="*/ 133 w 199"/>
              <a:gd name="T69" fmla="*/ 137 h 328"/>
              <a:gd name="T70" fmla="*/ 115 w 199"/>
              <a:gd name="T71" fmla="*/ 115 h 328"/>
              <a:gd name="T72" fmla="*/ 104 w 199"/>
              <a:gd name="T73" fmla="*/ 98 h 328"/>
              <a:gd name="T74" fmla="*/ 86 w 199"/>
              <a:gd name="T75" fmla="*/ 77 h 328"/>
              <a:gd name="T76" fmla="*/ 70 w 199"/>
              <a:gd name="T77" fmla="*/ 60 h 328"/>
              <a:gd name="T78" fmla="*/ 54 w 199"/>
              <a:gd name="T79" fmla="*/ 44 h 328"/>
              <a:gd name="T80" fmla="*/ 42 w 199"/>
              <a:gd name="T81" fmla="*/ 32 h 328"/>
              <a:gd name="T82" fmla="*/ 29 w 199"/>
              <a:gd name="T83" fmla="*/ 20 h 328"/>
              <a:gd name="T84" fmla="*/ 19 w 199"/>
              <a:gd name="T85" fmla="*/ 11 h 328"/>
              <a:gd name="T86" fmla="*/ 10 w 199"/>
              <a:gd name="T87" fmla="*/ 3 h 328"/>
              <a:gd name="T88" fmla="*/ 1 w 199"/>
              <a:gd name="T89" fmla="*/ 0 h 3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328"/>
              <a:gd name="T137" fmla="*/ 199 w 199"/>
              <a:gd name="T138" fmla="*/ 328 h 3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328">
                <a:moveTo>
                  <a:pt x="1" y="0"/>
                </a:moveTo>
                <a:lnTo>
                  <a:pt x="0" y="6"/>
                </a:lnTo>
                <a:lnTo>
                  <a:pt x="0" y="21"/>
                </a:lnTo>
                <a:lnTo>
                  <a:pt x="1" y="38"/>
                </a:lnTo>
                <a:lnTo>
                  <a:pt x="3" y="51"/>
                </a:lnTo>
                <a:lnTo>
                  <a:pt x="5" y="69"/>
                </a:lnTo>
                <a:lnTo>
                  <a:pt x="8" y="90"/>
                </a:lnTo>
                <a:lnTo>
                  <a:pt x="13" y="111"/>
                </a:lnTo>
                <a:lnTo>
                  <a:pt x="23" y="139"/>
                </a:lnTo>
                <a:lnTo>
                  <a:pt x="37" y="171"/>
                </a:lnTo>
                <a:lnTo>
                  <a:pt x="53" y="196"/>
                </a:lnTo>
                <a:lnTo>
                  <a:pt x="73" y="224"/>
                </a:lnTo>
                <a:lnTo>
                  <a:pt x="90" y="244"/>
                </a:lnTo>
                <a:lnTo>
                  <a:pt x="104" y="259"/>
                </a:lnTo>
                <a:lnTo>
                  <a:pt x="116" y="272"/>
                </a:lnTo>
                <a:lnTo>
                  <a:pt x="130" y="284"/>
                </a:lnTo>
                <a:lnTo>
                  <a:pt x="146" y="298"/>
                </a:lnTo>
                <a:lnTo>
                  <a:pt x="156" y="306"/>
                </a:lnTo>
                <a:lnTo>
                  <a:pt x="168" y="312"/>
                </a:lnTo>
                <a:lnTo>
                  <a:pt x="180" y="320"/>
                </a:lnTo>
                <a:lnTo>
                  <a:pt x="190" y="327"/>
                </a:lnTo>
                <a:lnTo>
                  <a:pt x="197" y="328"/>
                </a:lnTo>
                <a:lnTo>
                  <a:pt x="199" y="324"/>
                </a:lnTo>
                <a:lnTo>
                  <a:pt x="198" y="317"/>
                </a:lnTo>
                <a:lnTo>
                  <a:pt x="197" y="309"/>
                </a:lnTo>
                <a:lnTo>
                  <a:pt x="195" y="296"/>
                </a:lnTo>
                <a:lnTo>
                  <a:pt x="191" y="278"/>
                </a:lnTo>
                <a:lnTo>
                  <a:pt x="187" y="261"/>
                </a:lnTo>
                <a:lnTo>
                  <a:pt x="182" y="241"/>
                </a:lnTo>
                <a:lnTo>
                  <a:pt x="176" y="221"/>
                </a:lnTo>
                <a:lnTo>
                  <a:pt x="168" y="204"/>
                </a:lnTo>
                <a:lnTo>
                  <a:pt x="162" y="190"/>
                </a:lnTo>
                <a:lnTo>
                  <a:pt x="153" y="172"/>
                </a:lnTo>
                <a:lnTo>
                  <a:pt x="144" y="155"/>
                </a:lnTo>
                <a:lnTo>
                  <a:pt x="133" y="137"/>
                </a:lnTo>
                <a:lnTo>
                  <a:pt x="115" y="115"/>
                </a:lnTo>
                <a:lnTo>
                  <a:pt x="104" y="98"/>
                </a:lnTo>
                <a:lnTo>
                  <a:pt x="86" y="77"/>
                </a:lnTo>
                <a:lnTo>
                  <a:pt x="70" y="60"/>
                </a:lnTo>
                <a:lnTo>
                  <a:pt x="54" y="44"/>
                </a:lnTo>
                <a:lnTo>
                  <a:pt x="42" y="32"/>
                </a:lnTo>
                <a:lnTo>
                  <a:pt x="29" y="20"/>
                </a:lnTo>
                <a:lnTo>
                  <a:pt x="19" y="11"/>
                </a:lnTo>
                <a:lnTo>
                  <a:pt x="10" y="3"/>
                </a:lnTo>
                <a:lnTo>
                  <a:pt x="1"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8" name="Freeform 260"/>
          <p:cNvSpPr>
            <a:spLocks/>
          </p:cNvSpPr>
          <p:nvPr/>
        </p:nvSpPr>
        <p:spPr bwMode="auto">
          <a:xfrm>
            <a:off x="2576802" y="2020887"/>
            <a:ext cx="309562" cy="23813"/>
          </a:xfrm>
          <a:custGeom>
            <a:avLst/>
            <a:gdLst>
              <a:gd name="T0" fmla="*/ 0 w 195"/>
              <a:gd name="T1" fmla="*/ 0 h 15"/>
              <a:gd name="T2" fmla="*/ 195 w 195"/>
              <a:gd name="T3" fmla="*/ 8 h 15"/>
              <a:gd name="T4" fmla="*/ 194 w 195"/>
              <a:gd name="T5" fmla="*/ 15 h 15"/>
              <a:gd name="T6" fmla="*/ 1 w 195"/>
              <a:gd name="T7" fmla="*/ 7 h 15"/>
              <a:gd name="T8" fmla="*/ 0 w 195"/>
              <a:gd name="T9" fmla="*/ 0 h 15"/>
              <a:gd name="T10" fmla="*/ 0 60000 65536"/>
              <a:gd name="T11" fmla="*/ 0 60000 65536"/>
              <a:gd name="T12" fmla="*/ 0 60000 65536"/>
              <a:gd name="T13" fmla="*/ 0 60000 65536"/>
              <a:gd name="T14" fmla="*/ 0 60000 65536"/>
              <a:gd name="T15" fmla="*/ 0 w 195"/>
              <a:gd name="T16" fmla="*/ 0 h 15"/>
              <a:gd name="T17" fmla="*/ 195 w 195"/>
              <a:gd name="T18" fmla="*/ 15 h 15"/>
            </a:gdLst>
            <a:ahLst/>
            <a:cxnLst>
              <a:cxn ang="T10">
                <a:pos x="T0" y="T1"/>
              </a:cxn>
              <a:cxn ang="T11">
                <a:pos x="T2" y="T3"/>
              </a:cxn>
              <a:cxn ang="T12">
                <a:pos x="T4" y="T5"/>
              </a:cxn>
              <a:cxn ang="T13">
                <a:pos x="T6" y="T7"/>
              </a:cxn>
              <a:cxn ang="T14">
                <a:pos x="T8" y="T9"/>
              </a:cxn>
            </a:cxnLst>
            <a:rect l="T15" t="T16" r="T17" b="T18"/>
            <a:pathLst>
              <a:path w="195" h="15">
                <a:moveTo>
                  <a:pt x="0" y="0"/>
                </a:moveTo>
                <a:lnTo>
                  <a:pt x="195" y="8"/>
                </a:lnTo>
                <a:lnTo>
                  <a:pt x="194" y="15"/>
                </a:lnTo>
                <a:lnTo>
                  <a:pt x="1" y="7"/>
                </a:lnTo>
                <a:lnTo>
                  <a:pt x="0" y="0"/>
                </a:lnTo>
                <a:close/>
              </a:path>
            </a:pathLst>
          </a:custGeom>
          <a:solidFill>
            <a:srgbClr val="DFD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69" name="Freeform 261"/>
          <p:cNvSpPr>
            <a:spLocks/>
          </p:cNvSpPr>
          <p:nvPr/>
        </p:nvSpPr>
        <p:spPr bwMode="auto">
          <a:xfrm>
            <a:off x="2576802" y="2020887"/>
            <a:ext cx="309562" cy="23813"/>
          </a:xfrm>
          <a:custGeom>
            <a:avLst/>
            <a:gdLst>
              <a:gd name="T0" fmla="*/ 0 w 195"/>
              <a:gd name="T1" fmla="*/ 0 h 15"/>
              <a:gd name="T2" fmla="*/ 195 w 195"/>
              <a:gd name="T3" fmla="*/ 8 h 15"/>
              <a:gd name="T4" fmla="*/ 194 w 195"/>
              <a:gd name="T5" fmla="*/ 15 h 15"/>
              <a:gd name="T6" fmla="*/ 1 w 195"/>
              <a:gd name="T7" fmla="*/ 7 h 15"/>
              <a:gd name="T8" fmla="*/ 0 w 195"/>
              <a:gd name="T9" fmla="*/ 0 h 15"/>
              <a:gd name="T10" fmla="*/ 0 60000 65536"/>
              <a:gd name="T11" fmla="*/ 0 60000 65536"/>
              <a:gd name="T12" fmla="*/ 0 60000 65536"/>
              <a:gd name="T13" fmla="*/ 0 60000 65536"/>
              <a:gd name="T14" fmla="*/ 0 60000 65536"/>
              <a:gd name="T15" fmla="*/ 0 w 195"/>
              <a:gd name="T16" fmla="*/ 0 h 15"/>
              <a:gd name="T17" fmla="*/ 195 w 195"/>
              <a:gd name="T18" fmla="*/ 15 h 15"/>
            </a:gdLst>
            <a:ahLst/>
            <a:cxnLst>
              <a:cxn ang="T10">
                <a:pos x="T0" y="T1"/>
              </a:cxn>
              <a:cxn ang="T11">
                <a:pos x="T2" y="T3"/>
              </a:cxn>
              <a:cxn ang="T12">
                <a:pos x="T4" y="T5"/>
              </a:cxn>
              <a:cxn ang="T13">
                <a:pos x="T6" y="T7"/>
              </a:cxn>
              <a:cxn ang="T14">
                <a:pos x="T8" y="T9"/>
              </a:cxn>
            </a:cxnLst>
            <a:rect l="T15" t="T16" r="T17" b="T18"/>
            <a:pathLst>
              <a:path w="195" h="15">
                <a:moveTo>
                  <a:pt x="0" y="0"/>
                </a:moveTo>
                <a:lnTo>
                  <a:pt x="195" y="8"/>
                </a:lnTo>
                <a:lnTo>
                  <a:pt x="194" y="15"/>
                </a:lnTo>
                <a:lnTo>
                  <a:pt x="1" y="7"/>
                </a:lnTo>
                <a:lnTo>
                  <a:pt x="0"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0" name="Freeform 262"/>
          <p:cNvSpPr>
            <a:spLocks/>
          </p:cNvSpPr>
          <p:nvPr/>
        </p:nvSpPr>
        <p:spPr bwMode="auto">
          <a:xfrm>
            <a:off x="2791114" y="2090737"/>
            <a:ext cx="109538" cy="273050"/>
          </a:xfrm>
          <a:custGeom>
            <a:avLst/>
            <a:gdLst>
              <a:gd name="T0" fmla="*/ 60 w 69"/>
              <a:gd name="T1" fmla="*/ 3 h 172"/>
              <a:gd name="T2" fmla="*/ 0 w 69"/>
              <a:gd name="T3" fmla="*/ 168 h 172"/>
              <a:gd name="T4" fmla="*/ 6 w 69"/>
              <a:gd name="T5" fmla="*/ 172 h 172"/>
              <a:gd name="T6" fmla="*/ 69 w 69"/>
              <a:gd name="T7" fmla="*/ 0 h 172"/>
              <a:gd name="T8" fmla="*/ 60 w 69"/>
              <a:gd name="T9" fmla="*/ 3 h 172"/>
              <a:gd name="T10" fmla="*/ 0 60000 65536"/>
              <a:gd name="T11" fmla="*/ 0 60000 65536"/>
              <a:gd name="T12" fmla="*/ 0 60000 65536"/>
              <a:gd name="T13" fmla="*/ 0 60000 65536"/>
              <a:gd name="T14" fmla="*/ 0 60000 65536"/>
              <a:gd name="T15" fmla="*/ 0 w 69"/>
              <a:gd name="T16" fmla="*/ 0 h 172"/>
              <a:gd name="T17" fmla="*/ 69 w 69"/>
              <a:gd name="T18" fmla="*/ 172 h 172"/>
            </a:gdLst>
            <a:ahLst/>
            <a:cxnLst>
              <a:cxn ang="T10">
                <a:pos x="T0" y="T1"/>
              </a:cxn>
              <a:cxn ang="T11">
                <a:pos x="T2" y="T3"/>
              </a:cxn>
              <a:cxn ang="T12">
                <a:pos x="T4" y="T5"/>
              </a:cxn>
              <a:cxn ang="T13">
                <a:pos x="T6" y="T7"/>
              </a:cxn>
              <a:cxn ang="T14">
                <a:pos x="T8" y="T9"/>
              </a:cxn>
            </a:cxnLst>
            <a:rect l="T15" t="T16" r="T17" b="T18"/>
            <a:pathLst>
              <a:path w="69" h="172">
                <a:moveTo>
                  <a:pt x="60" y="3"/>
                </a:moveTo>
                <a:lnTo>
                  <a:pt x="0" y="168"/>
                </a:lnTo>
                <a:lnTo>
                  <a:pt x="6" y="172"/>
                </a:lnTo>
                <a:lnTo>
                  <a:pt x="69" y="0"/>
                </a:lnTo>
                <a:lnTo>
                  <a:pt x="60" y="3"/>
                </a:lnTo>
                <a:close/>
              </a:path>
            </a:pathLst>
          </a:custGeom>
          <a:solidFill>
            <a:srgbClr val="DFD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1" name="Freeform 263"/>
          <p:cNvSpPr>
            <a:spLocks/>
          </p:cNvSpPr>
          <p:nvPr/>
        </p:nvSpPr>
        <p:spPr bwMode="auto">
          <a:xfrm>
            <a:off x="2791114" y="2090737"/>
            <a:ext cx="109538" cy="273050"/>
          </a:xfrm>
          <a:custGeom>
            <a:avLst/>
            <a:gdLst>
              <a:gd name="T0" fmla="*/ 60 w 69"/>
              <a:gd name="T1" fmla="*/ 3 h 172"/>
              <a:gd name="T2" fmla="*/ 0 w 69"/>
              <a:gd name="T3" fmla="*/ 168 h 172"/>
              <a:gd name="T4" fmla="*/ 6 w 69"/>
              <a:gd name="T5" fmla="*/ 172 h 172"/>
              <a:gd name="T6" fmla="*/ 69 w 69"/>
              <a:gd name="T7" fmla="*/ 0 h 172"/>
              <a:gd name="T8" fmla="*/ 60 w 69"/>
              <a:gd name="T9" fmla="*/ 3 h 172"/>
              <a:gd name="T10" fmla="*/ 0 60000 65536"/>
              <a:gd name="T11" fmla="*/ 0 60000 65536"/>
              <a:gd name="T12" fmla="*/ 0 60000 65536"/>
              <a:gd name="T13" fmla="*/ 0 60000 65536"/>
              <a:gd name="T14" fmla="*/ 0 60000 65536"/>
              <a:gd name="T15" fmla="*/ 0 w 69"/>
              <a:gd name="T16" fmla="*/ 0 h 172"/>
              <a:gd name="T17" fmla="*/ 69 w 69"/>
              <a:gd name="T18" fmla="*/ 172 h 172"/>
            </a:gdLst>
            <a:ahLst/>
            <a:cxnLst>
              <a:cxn ang="T10">
                <a:pos x="T0" y="T1"/>
              </a:cxn>
              <a:cxn ang="T11">
                <a:pos x="T2" y="T3"/>
              </a:cxn>
              <a:cxn ang="T12">
                <a:pos x="T4" y="T5"/>
              </a:cxn>
              <a:cxn ang="T13">
                <a:pos x="T6" y="T7"/>
              </a:cxn>
              <a:cxn ang="T14">
                <a:pos x="T8" y="T9"/>
              </a:cxn>
            </a:cxnLst>
            <a:rect l="T15" t="T16" r="T17" b="T18"/>
            <a:pathLst>
              <a:path w="69" h="172">
                <a:moveTo>
                  <a:pt x="60" y="3"/>
                </a:moveTo>
                <a:lnTo>
                  <a:pt x="0" y="168"/>
                </a:lnTo>
                <a:lnTo>
                  <a:pt x="6" y="172"/>
                </a:lnTo>
                <a:lnTo>
                  <a:pt x="69" y="0"/>
                </a:lnTo>
                <a:lnTo>
                  <a:pt x="60" y="3"/>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2" name="Freeform 264"/>
          <p:cNvSpPr>
            <a:spLocks/>
          </p:cNvSpPr>
          <p:nvPr/>
        </p:nvSpPr>
        <p:spPr bwMode="auto">
          <a:xfrm>
            <a:off x="2829214" y="2038350"/>
            <a:ext cx="90488" cy="73025"/>
          </a:xfrm>
          <a:custGeom>
            <a:avLst/>
            <a:gdLst>
              <a:gd name="T0" fmla="*/ 42 w 57"/>
              <a:gd name="T1" fmla="*/ 0 h 46"/>
              <a:gd name="T2" fmla="*/ 2 w 57"/>
              <a:gd name="T3" fmla="*/ 14 h 46"/>
              <a:gd name="T4" fmla="*/ 1 w 57"/>
              <a:gd name="T5" fmla="*/ 16 h 46"/>
              <a:gd name="T6" fmla="*/ 0 w 57"/>
              <a:gd name="T7" fmla="*/ 22 h 46"/>
              <a:gd name="T8" fmla="*/ 1 w 57"/>
              <a:gd name="T9" fmla="*/ 29 h 46"/>
              <a:gd name="T10" fmla="*/ 1 w 57"/>
              <a:gd name="T11" fmla="*/ 32 h 46"/>
              <a:gd name="T12" fmla="*/ 3 w 57"/>
              <a:gd name="T13" fmla="*/ 39 h 46"/>
              <a:gd name="T14" fmla="*/ 7 w 57"/>
              <a:gd name="T15" fmla="*/ 43 h 46"/>
              <a:gd name="T16" fmla="*/ 13 w 57"/>
              <a:gd name="T17" fmla="*/ 46 h 46"/>
              <a:gd name="T18" fmla="*/ 16 w 57"/>
              <a:gd name="T19" fmla="*/ 46 h 46"/>
              <a:gd name="T20" fmla="*/ 20 w 57"/>
              <a:gd name="T21" fmla="*/ 46 h 46"/>
              <a:gd name="T22" fmla="*/ 57 w 57"/>
              <a:gd name="T23" fmla="*/ 29 h 46"/>
              <a:gd name="T24" fmla="*/ 50 w 57"/>
              <a:gd name="T25" fmla="*/ 23 h 46"/>
              <a:gd name="T26" fmla="*/ 45 w 57"/>
              <a:gd name="T27" fmla="*/ 17 h 46"/>
              <a:gd name="T28" fmla="*/ 42 w 57"/>
              <a:gd name="T29" fmla="*/ 0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
              <a:gd name="T46" fmla="*/ 0 h 46"/>
              <a:gd name="T47" fmla="*/ 57 w 57"/>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 h="46">
                <a:moveTo>
                  <a:pt x="42" y="0"/>
                </a:moveTo>
                <a:lnTo>
                  <a:pt x="2" y="14"/>
                </a:lnTo>
                <a:lnTo>
                  <a:pt x="1" y="16"/>
                </a:lnTo>
                <a:lnTo>
                  <a:pt x="0" y="22"/>
                </a:lnTo>
                <a:lnTo>
                  <a:pt x="1" y="29"/>
                </a:lnTo>
                <a:lnTo>
                  <a:pt x="1" y="32"/>
                </a:lnTo>
                <a:lnTo>
                  <a:pt x="3" y="39"/>
                </a:lnTo>
                <a:lnTo>
                  <a:pt x="7" y="43"/>
                </a:lnTo>
                <a:lnTo>
                  <a:pt x="13" y="46"/>
                </a:lnTo>
                <a:lnTo>
                  <a:pt x="16" y="46"/>
                </a:lnTo>
                <a:lnTo>
                  <a:pt x="20" y="46"/>
                </a:lnTo>
                <a:lnTo>
                  <a:pt x="57" y="29"/>
                </a:lnTo>
                <a:lnTo>
                  <a:pt x="50" y="23"/>
                </a:lnTo>
                <a:lnTo>
                  <a:pt x="45" y="17"/>
                </a:lnTo>
                <a:lnTo>
                  <a:pt x="42" y="0"/>
                </a:lnTo>
                <a:close/>
              </a:path>
            </a:pathLst>
          </a:custGeom>
          <a:solidFill>
            <a:srgbClr val="BFBFD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3" name="Freeform 265"/>
          <p:cNvSpPr>
            <a:spLocks/>
          </p:cNvSpPr>
          <p:nvPr/>
        </p:nvSpPr>
        <p:spPr bwMode="auto">
          <a:xfrm>
            <a:off x="2829214" y="2038350"/>
            <a:ext cx="90488" cy="73025"/>
          </a:xfrm>
          <a:custGeom>
            <a:avLst/>
            <a:gdLst>
              <a:gd name="T0" fmla="*/ 42 w 57"/>
              <a:gd name="T1" fmla="*/ 0 h 46"/>
              <a:gd name="T2" fmla="*/ 2 w 57"/>
              <a:gd name="T3" fmla="*/ 14 h 46"/>
              <a:gd name="T4" fmla="*/ 1 w 57"/>
              <a:gd name="T5" fmla="*/ 16 h 46"/>
              <a:gd name="T6" fmla="*/ 0 w 57"/>
              <a:gd name="T7" fmla="*/ 22 h 46"/>
              <a:gd name="T8" fmla="*/ 1 w 57"/>
              <a:gd name="T9" fmla="*/ 29 h 46"/>
              <a:gd name="T10" fmla="*/ 1 w 57"/>
              <a:gd name="T11" fmla="*/ 32 h 46"/>
              <a:gd name="T12" fmla="*/ 3 w 57"/>
              <a:gd name="T13" fmla="*/ 39 h 46"/>
              <a:gd name="T14" fmla="*/ 7 w 57"/>
              <a:gd name="T15" fmla="*/ 43 h 46"/>
              <a:gd name="T16" fmla="*/ 13 w 57"/>
              <a:gd name="T17" fmla="*/ 46 h 46"/>
              <a:gd name="T18" fmla="*/ 16 w 57"/>
              <a:gd name="T19" fmla="*/ 46 h 46"/>
              <a:gd name="T20" fmla="*/ 20 w 57"/>
              <a:gd name="T21" fmla="*/ 46 h 46"/>
              <a:gd name="T22" fmla="*/ 57 w 57"/>
              <a:gd name="T23" fmla="*/ 29 h 46"/>
              <a:gd name="T24" fmla="*/ 50 w 57"/>
              <a:gd name="T25" fmla="*/ 23 h 46"/>
              <a:gd name="T26" fmla="*/ 45 w 57"/>
              <a:gd name="T27" fmla="*/ 17 h 46"/>
              <a:gd name="T28" fmla="*/ 42 w 57"/>
              <a:gd name="T29" fmla="*/ 0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
              <a:gd name="T46" fmla="*/ 0 h 46"/>
              <a:gd name="T47" fmla="*/ 57 w 57"/>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 h="46">
                <a:moveTo>
                  <a:pt x="42" y="0"/>
                </a:moveTo>
                <a:lnTo>
                  <a:pt x="2" y="14"/>
                </a:lnTo>
                <a:lnTo>
                  <a:pt x="1" y="16"/>
                </a:lnTo>
                <a:lnTo>
                  <a:pt x="0" y="22"/>
                </a:lnTo>
                <a:lnTo>
                  <a:pt x="1" y="29"/>
                </a:lnTo>
                <a:lnTo>
                  <a:pt x="1" y="32"/>
                </a:lnTo>
                <a:lnTo>
                  <a:pt x="3" y="39"/>
                </a:lnTo>
                <a:lnTo>
                  <a:pt x="7" y="43"/>
                </a:lnTo>
                <a:lnTo>
                  <a:pt x="13" y="46"/>
                </a:lnTo>
                <a:lnTo>
                  <a:pt x="16" y="46"/>
                </a:lnTo>
                <a:lnTo>
                  <a:pt x="20" y="46"/>
                </a:lnTo>
                <a:lnTo>
                  <a:pt x="57" y="29"/>
                </a:lnTo>
                <a:lnTo>
                  <a:pt x="50" y="23"/>
                </a:lnTo>
                <a:lnTo>
                  <a:pt x="45" y="17"/>
                </a:lnTo>
                <a:lnTo>
                  <a:pt x="42" y="0"/>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4" name="Freeform 266"/>
          <p:cNvSpPr>
            <a:spLocks/>
          </p:cNvSpPr>
          <p:nvPr/>
        </p:nvSpPr>
        <p:spPr bwMode="auto">
          <a:xfrm>
            <a:off x="2881602" y="2028825"/>
            <a:ext cx="49212" cy="68262"/>
          </a:xfrm>
          <a:custGeom>
            <a:avLst/>
            <a:gdLst>
              <a:gd name="T0" fmla="*/ 19 w 31"/>
              <a:gd name="T1" fmla="*/ 7 h 43"/>
              <a:gd name="T2" fmla="*/ 17 w 31"/>
              <a:gd name="T3" fmla="*/ 3 h 43"/>
              <a:gd name="T4" fmla="*/ 14 w 31"/>
              <a:gd name="T5" fmla="*/ 1 h 43"/>
              <a:gd name="T6" fmla="*/ 8 w 31"/>
              <a:gd name="T7" fmla="*/ 0 h 43"/>
              <a:gd name="T8" fmla="*/ 5 w 31"/>
              <a:gd name="T9" fmla="*/ 0 h 43"/>
              <a:gd name="T10" fmla="*/ 2 w 31"/>
              <a:gd name="T11" fmla="*/ 2 h 43"/>
              <a:gd name="T12" fmla="*/ 1 w 31"/>
              <a:gd name="T13" fmla="*/ 7 h 43"/>
              <a:gd name="T14" fmla="*/ 0 w 31"/>
              <a:gd name="T15" fmla="*/ 11 h 43"/>
              <a:gd name="T16" fmla="*/ 0 w 31"/>
              <a:gd name="T17" fmla="*/ 14 h 43"/>
              <a:gd name="T18" fmla="*/ 1 w 31"/>
              <a:gd name="T19" fmla="*/ 19 h 43"/>
              <a:gd name="T20" fmla="*/ 2 w 31"/>
              <a:gd name="T21" fmla="*/ 24 h 43"/>
              <a:gd name="T22" fmla="*/ 5 w 31"/>
              <a:gd name="T23" fmla="*/ 29 h 43"/>
              <a:gd name="T24" fmla="*/ 7 w 31"/>
              <a:gd name="T25" fmla="*/ 33 h 43"/>
              <a:gd name="T26" fmla="*/ 10 w 31"/>
              <a:gd name="T27" fmla="*/ 37 h 43"/>
              <a:gd name="T28" fmla="*/ 14 w 31"/>
              <a:gd name="T29" fmla="*/ 40 h 43"/>
              <a:gd name="T30" fmla="*/ 17 w 31"/>
              <a:gd name="T31" fmla="*/ 42 h 43"/>
              <a:gd name="T32" fmla="*/ 22 w 31"/>
              <a:gd name="T33" fmla="*/ 43 h 43"/>
              <a:gd name="T34" fmla="*/ 26 w 31"/>
              <a:gd name="T35" fmla="*/ 43 h 43"/>
              <a:gd name="T36" fmla="*/ 30 w 31"/>
              <a:gd name="T37" fmla="*/ 41 h 43"/>
              <a:gd name="T38" fmla="*/ 31 w 31"/>
              <a:gd name="T39" fmla="*/ 38 h 43"/>
              <a:gd name="T40" fmla="*/ 31 w 31"/>
              <a:gd name="T41" fmla="*/ 33 h 43"/>
              <a:gd name="T42" fmla="*/ 30 w 31"/>
              <a:gd name="T43" fmla="*/ 28 h 43"/>
              <a:gd name="T44" fmla="*/ 28 w 31"/>
              <a:gd name="T45" fmla="*/ 21 h 43"/>
              <a:gd name="T46" fmla="*/ 22 w 31"/>
              <a:gd name="T47" fmla="*/ 11 h 43"/>
              <a:gd name="T48" fmla="*/ 19 w 31"/>
              <a:gd name="T49" fmla="*/ 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43"/>
              <a:gd name="T77" fmla="*/ 31 w 31"/>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43">
                <a:moveTo>
                  <a:pt x="19" y="7"/>
                </a:moveTo>
                <a:lnTo>
                  <a:pt x="17" y="3"/>
                </a:lnTo>
                <a:lnTo>
                  <a:pt x="14" y="1"/>
                </a:lnTo>
                <a:lnTo>
                  <a:pt x="8" y="0"/>
                </a:lnTo>
                <a:lnTo>
                  <a:pt x="5" y="0"/>
                </a:lnTo>
                <a:lnTo>
                  <a:pt x="2" y="2"/>
                </a:lnTo>
                <a:lnTo>
                  <a:pt x="1" y="7"/>
                </a:lnTo>
                <a:lnTo>
                  <a:pt x="0" y="11"/>
                </a:lnTo>
                <a:lnTo>
                  <a:pt x="0" y="14"/>
                </a:lnTo>
                <a:lnTo>
                  <a:pt x="1" y="19"/>
                </a:lnTo>
                <a:lnTo>
                  <a:pt x="2" y="24"/>
                </a:lnTo>
                <a:lnTo>
                  <a:pt x="5" y="29"/>
                </a:lnTo>
                <a:lnTo>
                  <a:pt x="7" y="33"/>
                </a:lnTo>
                <a:lnTo>
                  <a:pt x="10" y="37"/>
                </a:lnTo>
                <a:lnTo>
                  <a:pt x="14" y="40"/>
                </a:lnTo>
                <a:lnTo>
                  <a:pt x="17" y="42"/>
                </a:lnTo>
                <a:lnTo>
                  <a:pt x="22" y="43"/>
                </a:lnTo>
                <a:lnTo>
                  <a:pt x="26" y="43"/>
                </a:lnTo>
                <a:lnTo>
                  <a:pt x="30" y="41"/>
                </a:lnTo>
                <a:lnTo>
                  <a:pt x="31" y="38"/>
                </a:lnTo>
                <a:lnTo>
                  <a:pt x="31" y="33"/>
                </a:lnTo>
                <a:lnTo>
                  <a:pt x="30" y="28"/>
                </a:lnTo>
                <a:lnTo>
                  <a:pt x="28" y="21"/>
                </a:lnTo>
                <a:lnTo>
                  <a:pt x="22" y="11"/>
                </a:lnTo>
                <a:lnTo>
                  <a:pt x="19" y="7"/>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5" name="Freeform 267"/>
          <p:cNvSpPr>
            <a:spLocks/>
          </p:cNvSpPr>
          <p:nvPr/>
        </p:nvSpPr>
        <p:spPr bwMode="auto">
          <a:xfrm>
            <a:off x="2881602" y="2028825"/>
            <a:ext cx="49212" cy="68262"/>
          </a:xfrm>
          <a:custGeom>
            <a:avLst/>
            <a:gdLst>
              <a:gd name="T0" fmla="*/ 19 w 31"/>
              <a:gd name="T1" fmla="*/ 7 h 43"/>
              <a:gd name="T2" fmla="*/ 17 w 31"/>
              <a:gd name="T3" fmla="*/ 3 h 43"/>
              <a:gd name="T4" fmla="*/ 14 w 31"/>
              <a:gd name="T5" fmla="*/ 1 h 43"/>
              <a:gd name="T6" fmla="*/ 8 w 31"/>
              <a:gd name="T7" fmla="*/ 0 h 43"/>
              <a:gd name="T8" fmla="*/ 5 w 31"/>
              <a:gd name="T9" fmla="*/ 0 h 43"/>
              <a:gd name="T10" fmla="*/ 2 w 31"/>
              <a:gd name="T11" fmla="*/ 2 h 43"/>
              <a:gd name="T12" fmla="*/ 1 w 31"/>
              <a:gd name="T13" fmla="*/ 7 h 43"/>
              <a:gd name="T14" fmla="*/ 0 w 31"/>
              <a:gd name="T15" fmla="*/ 11 h 43"/>
              <a:gd name="T16" fmla="*/ 0 w 31"/>
              <a:gd name="T17" fmla="*/ 14 h 43"/>
              <a:gd name="T18" fmla="*/ 1 w 31"/>
              <a:gd name="T19" fmla="*/ 19 h 43"/>
              <a:gd name="T20" fmla="*/ 2 w 31"/>
              <a:gd name="T21" fmla="*/ 24 h 43"/>
              <a:gd name="T22" fmla="*/ 5 w 31"/>
              <a:gd name="T23" fmla="*/ 29 h 43"/>
              <a:gd name="T24" fmla="*/ 7 w 31"/>
              <a:gd name="T25" fmla="*/ 33 h 43"/>
              <a:gd name="T26" fmla="*/ 10 w 31"/>
              <a:gd name="T27" fmla="*/ 37 h 43"/>
              <a:gd name="T28" fmla="*/ 14 w 31"/>
              <a:gd name="T29" fmla="*/ 40 h 43"/>
              <a:gd name="T30" fmla="*/ 17 w 31"/>
              <a:gd name="T31" fmla="*/ 42 h 43"/>
              <a:gd name="T32" fmla="*/ 22 w 31"/>
              <a:gd name="T33" fmla="*/ 43 h 43"/>
              <a:gd name="T34" fmla="*/ 26 w 31"/>
              <a:gd name="T35" fmla="*/ 43 h 43"/>
              <a:gd name="T36" fmla="*/ 30 w 31"/>
              <a:gd name="T37" fmla="*/ 41 h 43"/>
              <a:gd name="T38" fmla="*/ 31 w 31"/>
              <a:gd name="T39" fmla="*/ 38 h 43"/>
              <a:gd name="T40" fmla="*/ 31 w 31"/>
              <a:gd name="T41" fmla="*/ 33 h 43"/>
              <a:gd name="T42" fmla="*/ 30 w 31"/>
              <a:gd name="T43" fmla="*/ 28 h 43"/>
              <a:gd name="T44" fmla="*/ 28 w 31"/>
              <a:gd name="T45" fmla="*/ 21 h 43"/>
              <a:gd name="T46" fmla="*/ 22 w 31"/>
              <a:gd name="T47" fmla="*/ 11 h 43"/>
              <a:gd name="T48" fmla="*/ 19 w 31"/>
              <a:gd name="T49" fmla="*/ 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43"/>
              <a:gd name="T77" fmla="*/ 31 w 31"/>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43">
                <a:moveTo>
                  <a:pt x="19" y="7"/>
                </a:moveTo>
                <a:lnTo>
                  <a:pt x="17" y="3"/>
                </a:lnTo>
                <a:lnTo>
                  <a:pt x="14" y="1"/>
                </a:lnTo>
                <a:lnTo>
                  <a:pt x="8" y="0"/>
                </a:lnTo>
                <a:lnTo>
                  <a:pt x="5" y="0"/>
                </a:lnTo>
                <a:lnTo>
                  <a:pt x="2" y="2"/>
                </a:lnTo>
                <a:lnTo>
                  <a:pt x="1" y="7"/>
                </a:lnTo>
                <a:lnTo>
                  <a:pt x="0" y="11"/>
                </a:lnTo>
                <a:lnTo>
                  <a:pt x="0" y="14"/>
                </a:lnTo>
                <a:lnTo>
                  <a:pt x="1" y="19"/>
                </a:lnTo>
                <a:lnTo>
                  <a:pt x="2" y="24"/>
                </a:lnTo>
                <a:lnTo>
                  <a:pt x="5" y="29"/>
                </a:lnTo>
                <a:lnTo>
                  <a:pt x="7" y="33"/>
                </a:lnTo>
                <a:lnTo>
                  <a:pt x="10" y="37"/>
                </a:lnTo>
                <a:lnTo>
                  <a:pt x="14" y="40"/>
                </a:lnTo>
                <a:lnTo>
                  <a:pt x="17" y="42"/>
                </a:lnTo>
                <a:lnTo>
                  <a:pt x="22" y="43"/>
                </a:lnTo>
                <a:lnTo>
                  <a:pt x="26" y="43"/>
                </a:lnTo>
                <a:lnTo>
                  <a:pt x="30" y="41"/>
                </a:lnTo>
                <a:lnTo>
                  <a:pt x="31" y="38"/>
                </a:lnTo>
                <a:lnTo>
                  <a:pt x="31" y="33"/>
                </a:lnTo>
                <a:lnTo>
                  <a:pt x="30" y="28"/>
                </a:lnTo>
                <a:lnTo>
                  <a:pt x="28" y="21"/>
                </a:lnTo>
                <a:lnTo>
                  <a:pt x="22" y="11"/>
                </a:lnTo>
                <a:lnTo>
                  <a:pt x="19" y="7"/>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6" name="Freeform 268"/>
          <p:cNvSpPr>
            <a:spLocks/>
          </p:cNvSpPr>
          <p:nvPr/>
        </p:nvSpPr>
        <p:spPr bwMode="auto">
          <a:xfrm>
            <a:off x="2895889" y="2032000"/>
            <a:ext cx="61913" cy="49212"/>
          </a:xfrm>
          <a:custGeom>
            <a:avLst/>
            <a:gdLst>
              <a:gd name="T0" fmla="*/ 2 w 39"/>
              <a:gd name="T1" fmla="*/ 7 h 31"/>
              <a:gd name="T2" fmla="*/ 27 w 39"/>
              <a:gd name="T3" fmla="*/ 1 h 31"/>
              <a:gd name="T4" fmla="*/ 34 w 39"/>
              <a:gd name="T5" fmla="*/ 0 h 31"/>
              <a:gd name="T6" fmla="*/ 37 w 39"/>
              <a:gd name="T7" fmla="*/ 1 h 31"/>
              <a:gd name="T8" fmla="*/ 39 w 39"/>
              <a:gd name="T9" fmla="*/ 2 h 31"/>
              <a:gd name="T10" fmla="*/ 39 w 39"/>
              <a:gd name="T11" fmla="*/ 6 h 31"/>
              <a:gd name="T12" fmla="*/ 37 w 39"/>
              <a:gd name="T13" fmla="*/ 10 h 31"/>
              <a:gd name="T14" fmla="*/ 15 w 39"/>
              <a:gd name="T15" fmla="*/ 31 h 31"/>
              <a:gd name="T16" fmla="*/ 11 w 39"/>
              <a:gd name="T17" fmla="*/ 31 h 31"/>
              <a:gd name="T18" fmla="*/ 8 w 39"/>
              <a:gd name="T19" fmla="*/ 30 h 31"/>
              <a:gd name="T20" fmla="*/ 5 w 39"/>
              <a:gd name="T21" fmla="*/ 27 h 31"/>
              <a:gd name="T22" fmla="*/ 1 w 39"/>
              <a:gd name="T23" fmla="*/ 24 h 31"/>
              <a:gd name="T24" fmla="*/ 0 w 39"/>
              <a:gd name="T25" fmla="*/ 19 h 31"/>
              <a:gd name="T26" fmla="*/ 0 w 39"/>
              <a:gd name="T27" fmla="*/ 15 h 31"/>
              <a:gd name="T28" fmla="*/ 1 w 39"/>
              <a:gd name="T29" fmla="*/ 10 h 31"/>
              <a:gd name="T30" fmla="*/ 2 w 39"/>
              <a:gd name="T31" fmla="*/ 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31"/>
              <a:gd name="T50" fmla="*/ 39 w 39"/>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31">
                <a:moveTo>
                  <a:pt x="2" y="7"/>
                </a:moveTo>
                <a:lnTo>
                  <a:pt x="27" y="1"/>
                </a:lnTo>
                <a:lnTo>
                  <a:pt x="34" y="0"/>
                </a:lnTo>
                <a:lnTo>
                  <a:pt x="37" y="1"/>
                </a:lnTo>
                <a:lnTo>
                  <a:pt x="39" y="2"/>
                </a:lnTo>
                <a:lnTo>
                  <a:pt x="39" y="6"/>
                </a:lnTo>
                <a:lnTo>
                  <a:pt x="37" y="10"/>
                </a:lnTo>
                <a:lnTo>
                  <a:pt x="15" y="31"/>
                </a:lnTo>
                <a:lnTo>
                  <a:pt x="11" y="31"/>
                </a:lnTo>
                <a:lnTo>
                  <a:pt x="8" y="30"/>
                </a:lnTo>
                <a:lnTo>
                  <a:pt x="5" y="27"/>
                </a:lnTo>
                <a:lnTo>
                  <a:pt x="1" y="24"/>
                </a:lnTo>
                <a:lnTo>
                  <a:pt x="0" y="19"/>
                </a:lnTo>
                <a:lnTo>
                  <a:pt x="0" y="15"/>
                </a:lnTo>
                <a:lnTo>
                  <a:pt x="1" y="10"/>
                </a:lnTo>
                <a:lnTo>
                  <a:pt x="2" y="7"/>
                </a:lnTo>
                <a:close/>
              </a:path>
            </a:pathLst>
          </a:custGeom>
          <a:solidFill>
            <a:srgbClr val="9F9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7" name="Freeform 269"/>
          <p:cNvSpPr>
            <a:spLocks/>
          </p:cNvSpPr>
          <p:nvPr/>
        </p:nvSpPr>
        <p:spPr bwMode="auto">
          <a:xfrm>
            <a:off x="2895889" y="2032000"/>
            <a:ext cx="61913" cy="49212"/>
          </a:xfrm>
          <a:custGeom>
            <a:avLst/>
            <a:gdLst>
              <a:gd name="T0" fmla="*/ 2 w 39"/>
              <a:gd name="T1" fmla="*/ 7 h 31"/>
              <a:gd name="T2" fmla="*/ 27 w 39"/>
              <a:gd name="T3" fmla="*/ 1 h 31"/>
              <a:gd name="T4" fmla="*/ 34 w 39"/>
              <a:gd name="T5" fmla="*/ 0 h 31"/>
              <a:gd name="T6" fmla="*/ 37 w 39"/>
              <a:gd name="T7" fmla="*/ 1 h 31"/>
              <a:gd name="T8" fmla="*/ 39 w 39"/>
              <a:gd name="T9" fmla="*/ 2 h 31"/>
              <a:gd name="T10" fmla="*/ 39 w 39"/>
              <a:gd name="T11" fmla="*/ 6 h 31"/>
              <a:gd name="T12" fmla="*/ 37 w 39"/>
              <a:gd name="T13" fmla="*/ 10 h 31"/>
              <a:gd name="T14" fmla="*/ 15 w 39"/>
              <a:gd name="T15" fmla="*/ 31 h 31"/>
              <a:gd name="T16" fmla="*/ 11 w 39"/>
              <a:gd name="T17" fmla="*/ 31 h 31"/>
              <a:gd name="T18" fmla="*/ 8 w 39"/>
              <a:gd name="T19" fmla="*/ 30 h 31"/>
              <a:gd name="T20" fmla="*/ 5 w 39"/>
              <a:gd name="T21" fmla="*/ 27 h 31"/>
              <a:gd name="T22" fmla="*/ 1 w 39"/>
              <a:gd name="T23" fmla="*/ 24 h 31"/>
              <a:gd name="T24" fmla="*/ 0 w 39"/>
              <a:gd name="T25" fmla="*/ 19 h 31"/>
              <a:gd name="T26" fmla="*/ 0 w 39"/>
              <a:gd name="T27" fmla="*/ 15 h 31"/>
              <a:gd name="T28" fmla="*/ 1 w 39"/>
              <a:gd name="T29" fmla="*/ 10 h 31"/>
              <a:gd name="T30" fmla="*/ 2 w 39"/>
              <a:gd name="T31" fmla="*/ 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31"/>
              <a:gd name="T50" fmla="*/ 39 w 39"/>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31">
                <a:moveTo>
                  <a:pt x="2" y="7"/>
                </a:moveTo>
                <a:lnTo>
                  <a:pt x="27" y="1"/>
                </a:lnTo>
                <a:lnTo>
                  <a:pt x="34" y="0"/>
                </a:lnTo>
                <a:lnTo>
                  <a:pt x="37" y="1"/>
                </a:lnTo>
                <a:lnTo>
                  <a:pt x="39" y="2"/>
                </a:lnTo>
                <a:lnTo>
                  <a:pt x="39" y="6"/>
                </a:lnTo>
                <a:lnTo>
                  <a:pt x="37" y="10"/>
                </a:lnTo>
                <a:lnTo>
                  <a:pt x="15" y="31"/>
                </a:lnTo>
                <a:lnTo>
                  <a:pt x="11" y="31"/>
                </a:lnTo>
                <a:lnTo>
                  <a:pt x="8" y="30"/>
                </a:lnTo>
                <a:lnTo>
                  <a:pt x="5" y="27"/>
                </a:lnTo>
                <a:lnTo>
                  <a:pt x="1" y="24"/>
                </a:lnTo>
                <a:lnTo>
                  <a:pt x="0" y="19"/>
                </a:lnTo>
                <a:lnTo>
                  <a:pt x="0" y="15"/>
                </a:lnTo>
                <a:lnTo>
                  <a:pt x="1" y="10"/>
                </a:lnTo>
                <a:lnTo>
                  <a:pt x="2" y="7"/>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8" name="Freeform 270"/>
          <p:cNvSpPr>
            <a:spLocks/>
          </p:cNvSpPr>
          <p:nvPr/>
        </p:nvSpPr>
        <p:spPr bwMode="auto">
          <a:xfrm>
            <a:off x="2848264" y="2057400"/>
            <a:ext cx="26988" cy="49212"/>
          </a:xfrm>
          <a:custGeom>
            <a:avLst/>
            <a:gdLst>
              <a:gd name="T0" fmla="*/ 1 w 17"/>
              <a:gd name="T1" fmla="*/ 0 h 31"/>
              <a:gd name="T2" fmla="*/ 0 w 17"/>
              <a:gd name="T3" fmla="*/ 4 h 31"/>
              <a:gd name="T4" fmla="*/ 0 w 17"/>
              <a:gd name="T5" fmla="*/ 9 h 31"/>
              <a:gd name="T6" fmla="*/ 1 w 17"/>
              <a:gd name="T7" fmla="*/ 14 h 31"/>
              <a:gd name="T8" fmla="*/ 2 w 17"/>
              <a:gd name="T9" fmla="*/ 20 h 31"/>
              <a:gd name="T10" fmla="*/ 6 w 17"/>
              <a:gd name="T11" fmla="*/ 24 h 31"/>
              <a:gd name="T12" fmla="*/ 9 w 17"/>
              <a:gd name="T13" fmla="*/ 27 h 31"/>
              <a:gd name="T14" fmla="*/ 11 w 17"/>
              <a:gd name="T15" fmla="*/ 29 h 31"/>
              <a:gd name="T16" fmla="*/ 14 w 17"/>
              <a:gd name="T17" fmla="*/ 30 h 31"/>
              <a:gd name="T18" fmla="*/ 17 w 17"/>
              <a:gd name="T19" fmla="*/ 31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1"/>
              <a:gd name="T32" fmla="*/ 17 w 17"/>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1">
                <a:moveTo>
                  <a:pt x="1" y="0"/>
                </a:moveTo>
                <a:lnTo>
                  <a:pt x="0" y="4"/>
                </a:lnTo>
                <a:lnTo>
                  <a:pt x="0" y="9"/>
                </a:lnTo>
                <a:lnTo>
                  <a:pt x="1" y="14"/>
                </a:lnTo>
                <a:lnTo>
                  <a:pt x="2" y="20"/>
                </a:lnTo>
                <a:lnTo>
                  <a:pt x="6" y="24"/>
                </a:lnTo>
                <a:lnTo>
                  <a:pt x="9" y="27"/>
                </a:lnTo>
                <a:lnTo>
                  <a:pt x="11" y="29"/>
                </a:lnTo>
                <a:lnTo>
                  <a:pt x="14" y="30"/>
                </a:lnTo>
                <a:lnTo>
                  <a:pt x="17" y="31"/>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79" name="Freeform 271"/>
          <p:cNvSpPr>
            <a:spLocks/>
          </p:cNvSpPr>
          <p:nvPr/>
        </p:nvSpPr>
        <p:spPr bwMode="auto">
          <a:xfrm>
            <a:off x="2864139" y="2049462"/>
            <a:ext cx="26988" cy="50800"/>
          </a:xfrm>
          <a:custGeom>
            <a:avLst/>
            <a:gdLst>
              <a:gd name="T0" fmla="*/ 1 w 17"/>
              <a:gd name="T1" fmla="*/ 0 h 32"/>
              <a:gd name="T2" fmla="*/ 0 w 17"/>
              <a:gd name="T3" fmla="*/ 5 h 32"/>
              <a:gd name="T4" fmla="*/ 0 w 17"/>
              <a:gd name="T5" fmla="*/ 9 h 32"/>
              <a:gd name="T6" fmla="*/ 1 w 17"/>
              <a:gd name="T7" fmla="*/ 15 h 32"/>
              <a:gd name="T8" fmla="*/ 3 w 17"/>
              <a:gd name="T9" fmla="*/ 20 h 32"/>
              <a:gd name="T10" fmla="*/ 7 w 17"/>
              <a:gd name="T11" fmla="*/ 25 h 32"/>
              <a:gd name="T12" fmla="*/ 10 w 17"/>
              <a:gd name="T13" fmla="*/ 28 h 32"/>
              <a:gd name="T14" fmla="*/ 12 w 17"/>
              <a:gd name="T15" fmla="*/ 29 h 32"/>
              <a:gd name="T16" fmla="*/ 14 w 17"/>
              <a:gd name="T17" fmla="*/ 30 h 32"/>
              <a:gd name="T18" fmla="*/ 17 w 17"/>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2"/>
              <a:gd name="T32" fmla="*/ 17 w 17"/>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2">
                <a:moveTo>
                  <a:pt x="1" y="0"/>
                </a:moveTo>
                <a:lnTo>
                  <a:pt x="0" y="5"/>
                </a:lnTo>
                <a:lnTo>
                  <a:pt x="0" y="9"/>
                </a:lnTo>
                <a:lnTo>
                  <a:pt x="1" y="15"/>
                </a:lnTo>
                <a:lnTo>
                  <a:pt x="3" y="20"/>
                </a:lnTo>
                <a:lnTo>
                  <a:pt x="7" y="25"/>
                </a:lnTo>
                <a:lnTo>
                  <a:pt x="10" y="28"/>
                </a:lnTo>
                <a:lnTo>
                  <a:pt x="12" y="29"/>
                </a:lnTo>
                <a:lnTo>
                  <a:pt x="14" y="30"/>
                </a:lnTo>
                <a:lnTo>
                  <a:pt x="17" y="32"/>
                </a:lnTo>
              </a:path>
            </a:pathLst>
          </a:custGeom>
          <a:noFill/>
          <a:ln w="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sp>
        <p:nvSpPr>
          <p:cNvPr id="280" name="Rectangle 272"/>
          <p:cNvSpPr>
            <a:spLocks noChangeArrowheads="1"/>
          </p:cNvSpPr>
          <p:nvPr/>
        </p:nvSpPr>
        <p:spPr bwMode="auto">
          <a:xfrm>
            <a:off x="2954627" y="2389187"/>
            <a:ext cx="995362" cy="10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b="1">
                <a:solidFill>
                  <a:srgbClr val="000000"/>
                </a:solidFill>
                <a:latin typeface="Times New Roman" panose="02020603050405020304" pitchFamily="18" charset="0"/>
              </a:rPr>
              <a:t>RADAR</a:t>
            </a:r>
            <a:endParaRPr lang="en-US" altLang="en-US"/>
          </a:p>
        </p:txBody>
      </p:sp>
      <p:sp>
        <p:nvSpPr>
          <p:cNvPr id="281" name="TextBox 280"/>
          <p:cNvSpPr txBox="1"/>
          <p:nvPr/>
        </p:nvSpPr>
        <p:spPr>
          <a:xfrm>
            <a:off x="5507839" y="3259812"/>
            <a:ext cx="1250201" cy="338554"/>
          </a:xfrm>
          <a:prstGeom prst="rect">
            <a:avLst/>
          </a:prstGeom>
          <a:solidFill>
            <a:srgbClr val="C00000"/>
          </a:solidFill>
        </p:spPr>
        <p:txBody>
          <a:bodyPr>
            <a:spAutoFit/>
          </a:bodyPr>
          <a:lstStyle/>
          <a:p>
            <a:pPr fontAlgn="auto">
              <a:spcBef>
                <a:spcPts val="0"/>
              </a:spcBef>
              <a:spcAft>
                <a:spcPts val="0"/>
              </a:spcAft>
              <a:defRPr/>
            </a:pPr>
            <a:r>
              <a:rPr lang="sr-Latn-CS" sz="1600" b="1" dirty="0">
                <a:ln w="18415" cap="flat" cmpd="sng">
                  <a:solidFill>
                    <a:srgbClr val="FFFFFF"/>
                  </a:solidFill>
                  <a:prstDash val="solid"/>
                  <a:miter lim="800000"/>
                </a:ln>
                <a:solidFill>
                  <a:srgbClr val="C00000"/>
                </a:solidFill>
                <a:effectLst>
                  <a:outerShdw blurRad="63500" dir="3600000" algn="tl" rotWithShape="0">
                    <a:srgbClr val="000000">
                      <a:alpha val="70000"/>
                    </a:srgbClr>
                  </a:outerShdw>
                </a:effectLst>
                <a:latin typeface="Gill Sans MT"/>
              </a:rPr>
              <a:t>DSP card</a:t>
            </a:r>
            <a:endParaRPr lang="en-US" sz="1600" b="1" dirty="0">
              <a:ln w="18415" cap="flat" cmpd="sng">
                <a:solidFill>
                  <a:srgbClr val="FFFFFF"/>
                </a:solidFill>
                <a:miter lim="800000"/>
              </a:ln>
              <a:solidFill>
                <a:srgbClr val="C00000"/>
              </a:solidFill>
              <a:effectLst>
                <a:outerShdw blurRad="63500" dir="3600000" algn="tl" rotWithShape="0">
                  <a:srgbClr val="000000">
                    <a:alpha val="70000"/>
                  </a:srgbClr>
                </a:outerShdw>
              </a:effectLst>
              <a:latin typeface="Gill Sans MT"/>
            </a:endParaRPr>
          </a:p>
        </p:txBody>
      </p:sp>
      <p:pic>
        <p:nvPicPr>
          <p:cNvPr id="282" name="Picture 2" descr="eu_flag_co_funded_pos_[rgb]_right.jpg"/>
          <p:cNvPicPr>
            <a:picLocks noChangeAspect="1" noChangeArrowheads="1"/>
          </p:cNvPicPr>
          <p:nvPr/>
        </p:nvPicPr>
        <p:blipFill>
          <a:blip r:embed="rId4"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01243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16</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1706472" y="990600"/>
            <a:ext cx="5731056" cy="584775"/>
          </a:xfrm>
          <a:prstGeom prst="rect">
            <a:avLst/>
          </a:prstGeom>
        </p:spPr>
        <p:txBody>
          <a:bodyPr wrap="none">
            <a:spAutoFit/>
          </a:bodyPr>
          <a:lstStyle/>
          <a:p>
            <a:r>
              <a:rPr lang="en-GB" sz="3200" b="1" dirty="0" smtClean="0">
                <a:solidFill>
                  <a:srgbClr val="419283"/>
                </a:solidFill>
                <a:latin typeface="Book Antiqua"/>
                <a:ea typeface="Calibri"/>
                <a:cs typeface="Times New Roman"/>
              </a:rPr>
              <a:t>HASIS – Basic functionalities</a:t>
            </a:r>
            <a:endParaRPr lang="sr-Latn-RS" sz="3200" b="1" dirty="0">
              <a:solidFill>
                <a:srgbClr val="419283"/>
              </a:solidFill>
              <a:latin typeface="Book Antiqua"/>
              <a:ea typeface="Calibri"/>
              <a:cs typeface="Times New Roman"/>
            </a:endParaRPr>
          </a:p>
        </p:txBody>
      </p:sp>
      <p:sp>
        <p:nvSpPr>
          <p:cNvPr id="282" name="Rectangle 3"/>
          <p:cNvSpPr txBox="1">
            <a:spLocks noChangeArrowheads="1"/>
          </p:cNvSpPr>
          <p:nvPr/>
        </p:nvSpPr>
        <p:spPr>
          <a:xfrm>
            <a:off x="674716" y="2087100"/>
            <a:ext cx="8001000" cy="37242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400" smtClean="0">
                <a:solidFill>
                  <a:schemeClr val="tx2"/>
                </a:solidFill>
                <a:latin typeface="Book Antiqua" panose="02040602050305030304" pitchFamily="18" charset="0"/>
              </a:rPr>
              <a:t>Detection of cumulo-nimbus clouds with high probability</a:t>
            </a:r>
          </a:p>
          <a:p>
            <a:r>
              <a:rPr lang="en-US" altLang="en-US" sz="2400" smtClean="0">
                <a:solidFill>
                  <a:schemeClr val="tx2"/>
                </a:solidFill>
                <a:latin typeface="Book Antiqua" panose="02040602050305030304" pitchFamily="18" charset="0"/>
              </a:rPr>
              <a:t>Accurate measurements of all relevant parameters of hail cells in clouds</a:t>
            </a:r>
          </a:p>
          <a:p>
            <a:r>
              <a:rPr lang="en-US" altLang="en-US" sz="2400" smtClean="0">
                <a:solidFill>
                  <a:schemeClr val="tx2"/>
                </a:solidFill>
                <a:latin typeface="Book Antiqua" panose="02040602050305030304" pitchFamily="18" charset="0"/>
              </a:rPr>
              <a:t>Calculation of launching elements (azimuth, elevation and timing) for rockets with seeding material</a:t>
            </a:r>
          </a:p>
          <a:p>
            <a:r>
              <a:rPr lang="en-US" altLang="en-US" sz="2400" smtClean="0">
                <a:solidFill>
                  <a:schemeClr val="tx2"/>
                </a:solidFill>
                <a:latin typeface="Book Antiqua" panose="02040602050305030304" pitchFamily="18" charset="0"/>
              </a:rPr>
              <a:t>Determination of suitable HSSs with high degree of efficiency</a:t>
            </a:r>
          </a:p>
          <a:p>
            <a:endParaRPr lang="en-US" altLang="en-US" sz="2400" dirty="0" smtClean="0">
              <a:latin typeface="Book Antiqua" panose="02040602050305030304" pitchFamily="18" charset="0"/>
            </a:endParaRPr>
          </a:p>
        </p:txBody>
      </p:sp>
      <p:pic>
        <p:nvPicPr>
          <p:cNvPr id="11" name="Picture 2" descr="eu_flag_co_funded_pos_[rgb]_right.jpg"/>
          <p:cNvPicPr>
            <a:picLocks noChangeAspect="1" noChangeArrowheads="1"/>
          </p:cNvPicPr>
          <p:nvPr/>
        </p:nvPicPr>
        <p:blipFill>
          <a:blip r:embed="rId4"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111903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17</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1752600" y="898236"/>
            <a:ext cx="5210081" cy="584775"/>
          </a:xfrm>
          <a:prstGeom prst="rect">
            <a:avLst/>
          </a:prstGeom>
        </p:spPr>
        <p:txBody>
          <a:bodyPr wrap="none">
            <a:spAutoFit/>
          </a:bodyPr>
          <a:lstStyle/>
          <a:p>
            <a:r>
              <a:rPr lang="en-GB" sz="3200" b="1" dirty="0" smtClean="0">
                <a:solidFill>
                  <a:srgbClr val="419283"/>
                </a:solidFill>
                <a:latin typeface="Book Antiqua"/>
                <a:ea typeface="Calibri"/>
                <a:cs typeface="Times New Roman"/>
              </a:rPr>
              <a:t>HASIS – Basic architecture</a:t>
            </a:r>
            <a:endParaRPr lang="sr-Latn-RS" sz="3200" b="1" dirty="0">
              <a:solidFill>
                <a:srgbClr val="419283"/>
              </a:solidFill>
              <a:latin typeface="Book Antiqua"/>
              <a:ea typeface="Calibri"/>
              <a:cs typeface="Times New Roman"/>
            </a:endParaRPr>
          </a:p>
        </p:txBody>
      </p:sp>
      <p:sp>
        <p:nvSpPr>
          <p:cNvPr id="12" name="Rectangle 21"/>
          <p:cNvSpPr>
            <a:spLocks noChangeArrowheads="1"/>
          </p:cNvSpPr>
          <p:nvPr/>
        </p:nvSpPr>
        <p:spPr bwMode="auto">
          <a:xfrm>
            <a:off x="4205288" y="6400800"/>
            <a:ext cx="1225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1"/>
                </a:solidFill>
                <a:latin typeface="Times New Roman" panose="02020603050405020304" pitchFamily="18" charset="0"/>
              </a:rPr>
              <a:t>Ethernet</a:t>
            </a:r>
          </a:p>
        </p:txBody>
      </p:sp>
      <p:pic>
        <p:nvPicPr>
          <p:cNvPr id="34" name="Picture 12" descr="workstation.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288" y="1584325"/>
            <a:ext cx="3024187" cy="361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2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41388" y="2651125"/>
            <a:ext cx="2012950" cy="160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37" name="Picture 20" descr="workstation.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40438" y="1584325"/>
            <a:ext cx="3024187" cy="361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2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48475" y="2657475"/>
            <a:ext cx="1979613" cy="164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9" descr="workstation.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13050" y="1538287"/>
            <a:ext cx="3798888"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 descr="hasis"/>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24288" y="2897187"/>
            <a:ext cx="2471737" cy="201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41" name="Rectangle 22"/>
          <p:cNvSpPr>
            <a:spLocks noChangeArrowheads="1"/>
          </p:cNvSpPr>
          <p:nvPr/>
        </p:nvSpPr>
        <p:spPr bwMode="auto">
          <a:xfrm>
            <a:off x="104775" y="5089525"/>
            <a:ext cx="3019425"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r>
              <a:rPr lang="en-US" altLang="en-US" sz="1600" b="1" dirty="0">
                <a:solidFill>
                  <a:srgbClr val="002060"/>
                </a:solidFill>
              </a:rPr>
              <a:t>GIS Workstation</a:t>
            </a:r>
          </a:p>
          <a:p>
            <a:pPr eaLnBrk="1" hangingPunct="1">
              <a:spcBef>
                <a:spcPct val="0"/>
              </a:spcBef>
              <a:buFontTx/>
              <a:buNone/>
            </a:pPr>
            <a:r>
              <a:rPr lang="en-US" altLang="en-US" sz="1200" dirty="0">
                <a:solidFill>
                  <a:schemeClr val="tx1"/>
                </a:solidFill>
              </a:rPr>
              <a:t>This workstation accepts the forwarded </a:t>
            </a:r>
            <a:r>
              <a:rPr lang="en-US" altLang="en-US" sz="1200" dirty="0" err="1">
                <a:solidFill>
                  <a:schemeClr val="tx1"/>
                </a:solidFill>
              </a:rPr>
              <a:t>iso</a:t>
            </a:r>
            <a:r>
              <a:rPr lang="en-US" altLang="en-US" sz="1200" dirty="0">
                <a:solidFill>
                  <a:schemeClr val="tx1"/>
                </a:solidFill>
              </a:rPr>
              <a:t>-contour, </a:t>
            </a:r>
            <a:r>
              <a:rPr lang="en-US" altLang="en-US" sz="1200" dirty="0" err="1">
                <a:solidFill>
                  <a:schemeClr val="tx1"/>
                </a:solidFill>
              </a:rPr>
              <a:t>georeferences</a:t>
            </a:r>
            <a:r>
              <a:rPr lang="en-US" altLang="en-US" sz="1200" dirty="0">
                <a:solidFill>
                  <a:schemeClr val="tx1"/>
                </a:solidFill>
              </a:rPr>
              <a:t> it and visualizes it on the geographical map. The main task of this workstation is to calculate ballistic elements for launching rockets with chemical reagent, to optimally seed the extracted </a:t>
            </a:r>
            <a:r>
              <a:rPr lang="en-US" altLang="en-US" sz="1200" dirty="0" err="1">
                <a:solidFill>
                  <a:schemeClr val="tx1"/>
                </a:solidFill>
              </a:rPr>
              <a:t>iso</a:t>
            </a:r>
            <a:r>
              <a:rPr lang="en-US" altLang="en-US" sz="1200" dirty="0">
                <a:solidFill>
                  <a:schemeClr val="tx1"/>
                </a:solidFill>
              </a:rPr>
              <a:t>-contour.</a:t>
            </a:r>
          </a:p>
        </p:txBody>
      </p:sp>
      <p:sp>
        <p:nvSpPr>
          <p:cNvPr id="42" name="Rectangle 23"/>
          <p:cNvSpPr>
            <a:spLocks noChangeArrowheads="1"/>
          </p:cNvSpPr>
          <p:nvPr/>
        </p:nvSpPr>
        <p:spPr bwMode="auto">
          <a:xfrm>
            <a:off x="6515100" y="5116512"/>
            <a:ext cx="2566988"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r>
              <a:rPr lang="en-US" altLang="en-US" sz="1600" b="1" dirty="0">
                <a:solidFill>
                  <a:srgbClr val="002060"/>
                </a:solidFill>
              </a:rPr>
              <a:t>Database Workstation</a:t>
            </a:r>
          </a:p>
          <a:p>
            <a:pPr eaLnBrk="1" hangingPunct="1">
              <a:spcBef>
                <a:spcPct val="0"/>
              </a:spcBef>
              <a:buFontTx/>
              <a:buNone/>
            </a:pPr>
            <a:r>
              <a:rPr lang="en-US" altLang="en-US" sz="1200" dirty="0">
                <a:solidFill>
                  <a:schemeClr val="tx1"/>
                </a:solidFill>
              </a:rPr>
              <a:t>This workstation stores the results of seeding process. These include data about ballistic parameters of rockets, location and availability of the launching station and the rockets</a:t>
            </a:r>
            <a:r>
              <a:rPr lang="en-US" altLang="en-US" sz="1100" dirty="0">
                <a:solidFill>
                  <a:schemeClr val="tx1"/>
                </a:solidFill>
              </a:rPr>
              <a:t>.</a:t>
            </a:r>
          </a:p>
        </p:txBody>
      </p:sp>
      <p:sp>
        <p:nvSpPr>
          <p:cNvPr id="43" name="Rectangle 24"/>
          <p:cNvSpPr>
            <a:spLocks noChangeArrowheads="1"/>
          </p:cNvSpPr>
          <p:nvPr/>
        </p:nvSpPr>
        <p:spPr bwMode="auto">
          <a:xfrm>
            <a:off x="3071721" y="5832475"/>
            <a:ext cx="3578318"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r>
              <a:rPr lang="en-US" altLang="en-US" sz="1600" b="1" dirty="0">
                <a:solidFill>
                  <a:srgbClr val="002060"/>
                </a:solidFill>
              </a:rPr>
              <a:t>Main Workstation</a:t>
            </a:r>
          </a:p>
          <a:p>
            <a:pPr eaLnBrk="1" hangingPunct="1">
              <a:spcBef>
                <a:spcPct val="0"/>
              </a:spcBef>
              <a:buFontTx/>
              <a:buNone/>
            </a:pPr>
            <a:r>
              <a:rPr lang="en-US" altLang="en-US" sz="1200" dirty="0">
                <a:solidFill>
                  <a:schemeClr val="tx1"/>
                </a:solidFill>
              </a:rPr>
              <a:t>This workstation acquires cloud reflectivity products, maps it into the coordinate system of the corresponding geographic area and performs 2D/3D visualization and analysis.</a:t>
            </a:r>
          </a:p>
        </p:txBody>
      </p:sp>
      <p:pic>
        <p:nvPicPr>
          <p:cNvPr id="18" name="Picture 2" descr="eu_flag_co_funded_pos_[rgb]_right.jpg"/>
          <p:cNvPicPr>
            <a:picLocks noChangeAspect="1" noChangeArrowheads="1"/>
          </p:cNvPicPr>
          <p:nvPr/>
        </p:nvPicPr>
        <p:blipFill>
          <a:blip r:embed="rId8"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885140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5"/>
          <p:cNvGraphicFramePr>
            <a:graphicFrameLocks noChangeAspect="1"/>
          </p:cNvGraphicFramePr>
          <p:nvPr>
            <p:extLst>
              <p:ext uri="{D42A27DB-BD31-4B8C-83A1-F6EECF244321}">
                <p14:modId xmlns:p14="http://schemas.microsoft.com/office/powerpoint/2010/main" xmlns="" val="4180400246"/>
              </p:ext>
            </p:extLst>
          </p:nvPr>
        </p:nvGraphicFramePr>
        <p:xfrm>
          <a:off x="4708525" y="838200"/>
          <a:ext cx="3893361" cy="6019800"/>
        </p:xfrm>
        <a:graphic>
          <a:graphicData uri="http://schemas.openxmlformats.org/presentationml/2006/ole">
            <p:oleObj spid="_x0000_s5135" r:id="rId3" imgW="3877216" imgH="6009524" progId="PBrush">
              <p:embed/>
            </p:oleObj>
          </a:graphicData>
        </a:graphic>
      </p:graphicFrame>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18</a:t>
            </a:fld>
            <a:endParaRPr lang="en-US"/>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5" cstate="print"/>
          <a:stretch>
            <a:fillRect/>
          </a:stretch>
        </p:blipFill>
        <p:spPr>
          <a:xfrm>
            <a:off x="0" y="0"/>
            <a:ext cx="1447800" cy="685800"/>
          </a:xfrm>
          <a:prstGeom prst="rect">
            <a:avLst/>
          </a:prstGeom>
        </p:spPr>
      </p:pic>
      <p:sp>
        <p:nvSpPr>
          <p:cNvPr id="2" name="Rectangle 1"/>
          <p:cNvSpPr/>
          <p:nvPr/>
        </p:nvSpPr>
        <p:spPr>
          <a:xfrm>
            <a:off x="558604" y="1125367"/>
            <a:ext cx="3591317" cy="1569660"/>
          </a:xfrm>
          <a:prstGeom prst="rect">
            <a:avLst/>
          </a:prstGeom>
        </p:spPr>
        <p:txBody>
          <a:bodyPr wrap="square">
            <a:spAutoFit/>
          </a:bodyPr>
          <a:lstStyle/>
          <a:p>
            <a:r>
              <a:rPr lang="en-GB" sz="3200" b="1" dirty="0" smtClean="0">
                <a:solidFill>
                  <a:srgbClr val="419283"/>
                </a:solidFill>
                <a:latin typeface="Book Antiqua"/>
                <a:ea typeface="Calibri"/>
                <a:cs typeface="Times New Roman"/>
              </a:rPr>
              <a:t>HASIS </a:t>
            </a:r>
            <a:r>
              <a:rPr lang="en-GB" sz="3200" b="1" dirty="0">
                <a:solidFill>
                  <a:srgbClr val="419283"/>
                </a:solidFill>
                <a:latin typeface="Book Antiqua"/>
                <a:ea typeface="Calibri"/>
                <a:cs typeface="Times New Roman"/>
              </a:rPr>
              <a:t>– cloud seeding methodology</a:t>
            </a:r>
            <a:endParaRPr lang="sr-Latn-RS" sz="3200" b="1" dirty="0">
              <a:solidFill>
                <a:srgbClr val="419283"/>
              </a:solidFill>
              <a:latin typeface="Book Antiqua"/>
              <a:ea typeface="Calibri"/>
              <a:cs typeface="Times New Roman"/>
            </a:endParaRPr>
          </a:p>
        </p:txBody>
      </p:sp>
      <p:pic>
        <p:nvPicPr>
          <p:cNvPr id="12" name="Picture 16" descr="hasis_extra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58862" y="3429000"/>
            <a:ext cx="25908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eu_flag_co_funded_pos_[rgb]_right.jpg"/>
          <p:cNvPicPr>
            <a:picLocks noChangeAspect="1" noChangeArrowheads="1"/>
          </p:cNvPicPr>
          <p:nvPr/>
        </p:nvPicPr>
        <p:blipFill>
          <a:blip r:embed="rId7"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09821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19</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506446" y="1057208"/>
            <a:ext cx="8337539" cy="584775"/>
          </a:xfrm>
          <a:prstGeom prst="rect">
            <a:avLst/>
          </a:prstGeom>
        </p:spPr>
        <p:txBody>
          <a:bodyPr wrap="none">
            <a:spAutoFit/>
          </a:bodyPr>
          <a:lstStyle/>
          <a:p>
            <a:r>
              <a:rPr lang="en-GB" sz="3200" b="1" dirty="0">
                <a:solidFill>
                  <a:srgbClr val="419283"/>
                </a:solidFill>
                <a:latin typeface="Book Antiqua"/>
                <a:ea typeface="Calibri"/>
                <a:cs typeface="Times New Roman"/>
              </a:rPr>
              <a:t>Real-time signal processing &amp; visualization</a:t>
            </a:r>
            <a:endParaRPr lang="sr-Latn-RS" sz="3200" b="1" dirty="0">
              <a:solidFill>
                <a:srgbClr val="419283"/>
              </a:solidFill>
              <a:latin typeface="Book Antiqua"/>
              <a:ea typeface="Calibri"/>
              <a:cs typeface="Times New Roman"/>
            </a:endParaRPr>
          </a:p>
        </p:txBody>
      </p:sp>
      <p:sp>
        <p:nvSpPr>
          <p:cNvPr id="282" name="Rectangle 3"/>
          <p:cNvSpPr txBox="1">
            <a:spLocks noChangeArrowheads="1"/>
          </p:cNvSpPr>
          <p:nvPr/>
        </p:nvSpPr>
        <p:spPr>
          <a:xfrm>
            <a:off x="671945" y="5939300"/>
            <a:ext cx="8001000" cy="7821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600" dirty="0">
                <a:solidFill>
                  <a:srgbClr val="002060"/>
                </a:solidFill>
                <a:latin typeface="Book Antiqua" panose="02040602050305030304" pitchFamily="18" charset="0"/>
              </a:rPr>
              <a:t>Radar signal processing and radar data </a:t>
            </a:r>
            <a:r>
              <a:rPr lang="en-US" altLang="en-US" sz="1600" dirty="0" smtClean="0">
                <a:solidFill>
                  <a:srgbClr val="002060"/>
                </a:solidFill>
                <a:latin typeface="Book Antiqua" panose="02040602050305030304" pitchFamily="18" charset="0"/>
              </a:rPr>
              <a:t>visualization </a:t>
            </a:r>
            <a:r>
              <a:rPr lang="en-US" altLang="en-US" sz="1600" dirty="0">
                <a:solidFill>
                  <a:srgbClr val="002060"/>
                </a:solidFill>
                <a:latin typeface="Book Antiqua" panose="02040602050305030304" pitchFamily="18" charset="0"/>
              </a:rPr>
              <a:t>(PPI, RHI, sector PPI and </a:t>
            </a:r>
            <a:r>
              <a:rPr lang="en-US" altLang="en-US" sz="1600" dirty="0" smtClean="0">
                <a:solidFill>
                  <a:srgbClr val="002060"/>
                </a:solidFill>
                <a:latin typeface="Book Antiqua" panose="02040602050305030304" pitchFamily="18" charset="0"/>
              </a:rPr>
              <a:t> </a:t>
            </a:r>
            <a:r>
              <a:rPr lang="en-US" altLang="en-US" sz="1600" dirty="0">
                <a:solidFill>
                  <a:srgbClr val="002060"/>
                </a:solidFill>
                <a:latin typeface="Book Antiqua" panose="02040602050305030304" pitchFamily="18" charset="0"/>
              </a:rPr>
              <a:t>RHI, CAPPI, sector CAPPI, MAX, zooming, archiving</a:t>
            </a:r>
            <a:r>
              <a:rPr lang="en-US" altLang="en-US" sz="1600" dirty="0" smtClean="0">
                <a:solidFill>
                  <a:srgbClr val="002060"/>
                </a:solidFill>
                <a:latin typeface="Book Antiqua" panose="02040602050305030304" pitchFamily="18" charset="0"/>
              </a:rPr>
              <a:t>).</a:t>
            </a:r>
            <a:endParaRPr lang="en-US" altLang="en-US" sz="1600" dirty="0">
              <a:solidFill>
                <a:srgbClr val="002060"/>
              </a:solidFill>
              <a:latin typeface="Book Antiqua" panose="02040602050305030304" pitchFamily="18" charset="0"/>
            </a:endParaRPr>
          </a:p>
          <a:p>
            <a:r>
              <a:rPr lang="en-US" altLang="en-US" sz="1600" dirty="0">
                <a:solidFill>
                  <a:srgbClr val="002060"/>
                </a:solidFill>
                <a:latin typeface="Book Antiqua" panose="02040602050305030304" pitchFamily="18" charset="0"/>
              </a:rPr>
              <a:t>Tracking and position prediction of a cloud radar echo.</a:t>
            </a:r>
          </a:p>
          <a:p>
            <a:endParaRPr lang="en-US" altLang="en-US" sz="1600" dirty="0" smtClean="0">
              <a:solidFill>
                <a:srgbClr val="002060"/>
              </a:solidFill>
              <a:latin typeface="Book Antiqua" panose="02040602050305030304" pitchFamily="18" charset="0"/>
            </a:endParaRPr>
          </a:p>
        </p:txBody>
      </p:sp>
      <p:pic>
        <p:nvPicPr>
          <p:cNvPr id="11" name="Picture 10" descr="Hasis3D Mod2D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28800" y="1731318"/>
            <a:ext cx="5128953" cy="3999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2588591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264" y="719137"/>
            <a:ext cx="8229600" cy="1739900"/>
          </a:xfrm>
        </p:spPr>
        <p:txBody>
          <a:bodyPr>
            <a:normAutofit/>
          </a:bodyPr>
          <a:lstStyle/>
          <a:p>
            <a:r>
              <a:rPr lang="en-US" sz="3200" b="1" dirty="0" smtClean="0">
                <a:solidFill>
                  <a:srgbClr val="419283"/>
                </a:solidFill>
                <a:latin typeface="Book Antiqua" panose="02040602050305030304" pitchFamily="18" charset="0"/>
              </a:rPr>
              <a:t>Cooperation with non-academic sector</a:t>
            </a:r>
            <a:endParaRPr lang="en-US" sz="3200" b="1" dirty="0">
              <a:solidFill>
                <a:srgbClr val="419283"/>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a:xfrm>
            <a:off x="6553200" y="6400800"/>
            <a:ext cx="2133600" cy="365125"/>
          </a:xfrm>
        </p:spPr>
        <p:txBody>
          <a:bodyPr/>
          <a:lstStyle/>
          <a:p>
            <a:fld id="{B6F15528-21DE-4FAA-801E-634DDDAF4B2B}" type="slidenum">
              <a:rPr lang="en-US" smtClean="0"/>
              <a:pPr/>
              <a:t>2</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1" name="TextBox 10"/>
          <p:cNvSpPr txBox="1"/>
          <p:nvPr/>
        </p:nvSpPr>
        <p:spPr>
          <a:xfrm>
            <a:off x="467264" y="1933833"/>
            <a:ext cx="8305800" cy="4832092"/>
          </a:xfrm>
          <a:prstGeom prst="rect">
            <a:avLst/>
          </a:prstGeom>
          <a:noFill/>
        </p:spPr>
        <p:txBody>
          <a:bodyPr wrap="square" rtlCol="0">
            <a:spAutoFit/>
          </a:bodyPr>
          <a:lstStyle/>
          <a:p>
            <a:pPr marL="342900" indent="-342900">
              <a:buFont typeface="Arial" panose="020B0604020202020204" pitchFamily="34" charset="0"/>
              <a:buChar char="•"/>
            </a:pPr>
            <a:r>
              <a:rPr lang="en-GB" sz="2200" dirty="0" smtClean="0">
                <a:solidFill>
                  <a:srgbClr val="002060"/>
                </a:solidFill>
                <a:latin typeface="Book Antiqua" pitchFamily="18" charset="0"/>
              </a:rPr>
              <a:t>This presentation presents cooperation between University of Nis and Hydro-meteorological Service in Serbia</a:t>
            </a:r>
            <a:r>
              <a:rPr lang="sr-Latn-RS" sz="2200" dirty="0">
                <a:solidFill>
                  <a:srgbClr val="002060"/>
                </a:solidFill>
                <a:latin typeface="Book Antiqua" pitchFamily="18" charset="0"/>
              </a:rPr>
              <a:t> </a:t>
            </a:r>
            <a:r>
              <a:rPr lang="sr-Latn-RS" sz="2200" dirty="0" smtClean="0">
                <a:solidFill>
                  <a:srgbClr val="002060"/>
                </a:solidFill>
                <a:latin typeface="Book Antiqua" pitchFamily="18" charset="0"/>
              </a:rPr>
              <a:t>as well as with Ministry of Defense.</a:t>
            </a:r>
            <a:endParaRPr lang="en-GB" sz="2200" dirty="0" smtClean="0">
              <a:solidFill>
                <a:srgbClr val="002060"/>
              </a:solidFill>
              <a:latin typeface="Book Antiqua" pitchFamily="18" charset="0"/>
            </a:endParaRPr>
          </a:p>
          <a:p>
            <a:pPr marL="342900" indent="-342900">
              <a:buFont typeface="Arial" panose="020B0604020202020204" pitchFamily="34" charset="0"/>
              <a:buChar char="•"/>
            </a:pPr>
            <a:endParaRPr lang="en-GB" sz="2200" dirty="0">
              <a:solidFill>
                <a:srgbClr val="002060"/>
              </a:solidFill>
              <a:latin typeface="Book Antiqua" pitchFamily="18" charset="0"/>
            </a:endParaRPr>
          </a:p>
          <a:p>
            <a:pPr marL="342900" indent="-342900">
              <a:buFont typeface="Arial" panose="020B0604020202020204" pitchFamily="34" charset="0"/>
              <a:buChar char="•"/>
            </a:pPr>
            <a:r>
              <a:rPr lang="en-GB" sz="2200" dirty="0" smtClean="0">
                <a:solidFill>
                  <a:srgbClr val="002060"/>
                </a:solidFill>
                <a:latin typeface="Book Antiqua" pitchFamily="18" charset="0"/>
              </a:rPr>
              <a:t>Starting from 1996. these two institutions collaborate on developing </a:t>
            </a:r>
            <a:r>
              <a:rPr lang="en-GB" sz="2200" b="1" dirty="0" err="1" smtClean="0">
                <a:solidFill>
                  <a:srgbClr val="419283"/>
                </a:solidFill>
                <a:latin typeface="Book Antiqua" pitchFamily="18" charset="0"/>
              </a:rPr>
              <a:t>HA</a:t>
            </a:r>
            <a:r>
              <a:rPr lang="en-GB" sz="2200" dirty="0" err="1" smtClean="0">
                <a:solidFill>
                  <a:srgbClr val="002060"/>
                </a:solidFill>
                <a:latin typeface="Book Antiqua" pitchFamily="18" charset="0"/>
              </a:rPr>
              <a:t>il</a:t>
            </a:r>
            <a:r>
              <a:rPr lang="en-GB" sz="2200" dirty="0" smtClean="0">
                <a:solidFill>
                  <a:srgbClr val="002060"/>
                </a:solidFill>
                <a:latin typeface="Book Antiqua" pitchFamily="18" charset="0"/>
              </a:rPr>
              <a:t> </a:t>
            </a:r>
            <a:r>
              <a:rPr lang="en-GB" sz="2200" b="1" dirty="0" smtClean="0">
                <a:solidFill>
                  <a:srgbClr val="419283"/>
                </a:solidFill>
                <a:latin typeface="Book Antiqua" pitchFamily="18" charset="0"/>
              </a:rPr>
              <a:t>P</a:t>
            </a:r>
            <a:r>
              <a:rPr lang="en-GB" sz="2200" dirty="0" smtClean="0">
                <a:solidFill>
                  <a:srgbClr val="002060"/>
                </a:solidFill>
                <a:latin typeface="Book Antiqua" pitchFamily="18" charset="0"/>
              </a:rPr>
              <a:t>rotection </a:t>
            </a:r>
            <a:r>
              <a:rPr lang="en-GB" sz="2200" b="1" dirty="0" smtClean="0">
                <a:solidFill>
                  <a:srgbClr val="419283"/>
                </a:solidFill>
                <a:latin typeface="Book Antiqua" pitchFamily="18" charset="0"/>
              </a:rPr>
              <a:t>I</a:t>
            </a:r>
            <a:r>
              <a:rPr lang="en-GB" sz="2200" dirty="0" smtClean="0">
                <a:solidFill>
                  <a:srgbClr val="002060"/>
                </a:solidFill>
                <a:latin typeface="Book Antiqua" pitchFamily="18" charset="0"/>
              </a:rPr>
              <a:t>nformation </a:t>
            </a:r>
            <a:r>
              <a:rPr lang="en-GB" sz="2200" b="1" dirty="0" smtClean="0">
                <a:solidFill>
                  <a:srgbClr val="419283"/>
                </a:solidFill>
                <a:latin typeface="Book Antiqua" pitchFamily="18" charset="0"/>
              </a:rPr>
              <a:t>S</a:t>
            </a:r>
            <a:r>
              <a:rPr lang="en-GB" sz="2200" dirty="0" smtClean="0">
                <a:solidFill>
                  <a:srgbClr val="002060"/>
                </a:solidFill>
                <a:latin typeface="Book Antiqua" pitchFamily="18" charset="0"/>
              </a:rPr>
              <a:t>ystem – </a:t>
            </a:r>
            <a:r>
              <a:rPr lang="en-GB" sz="2200" b="1" dirty="0" smtClean="0">
                <a:solidFill>
                  <a:srgbClr val="419283"/>
                </a:solidFill>
                <a:latin typeface="Book Antiqua" pitchFamily="18" charset="0"/>
              </a:rPr>
              <a:t>HASIS</a:t>
            </a:r>
          </a:p>
          <a:p>
            <a:pPr marL="342900" indent="-342900">
              <a:buFont typeface="Arial" panose="020B0604020202020204" pitchFamily="34" charset="0"/>
              <a:buChar char="•"/>
            </a:pPr>
            <a:endParaRPr lang="en-GB" sz="2200" b="1" dirty="0">
              <a:solidFill>
                <a:srgbClr val="419283"/>
              </a:solidFill>
              <a:latin typeface="Book Antiqua" pitchFamily="18" charset="0"/>
            </a:endParaRPr>
          </a:p>
          <a:p>
            <a:pPr marL="342900" indent="-342900">
              <a:buFont typeface="Arial" panose="020B0604020202020204" pitchFamily="34" charset="0"/>
              <a:buChar char="•"/>
            </a:pPr>
            <a:r>
              <a:rPr lang="en-US" sz="2200" dirty="0" smtClean="0">
                <a:solidFill>
                  <a:srgbClr val="002060"/>
                </a:solidFill>
                <a:latin typeface="Book Antiqua" pitchFamily="18" charset="0"/>
              </a:rPr>
              <a:t>The developed system is in operational use starting from 2000, and the system plays key role in hail suppression activities in Serbia.</a:t>
            </a:r>
            <a:endParaRPr lang="sr-Latn-RS" sz="2200" dirty="0" smtClean="0">
              <a:solidFill>
                <a:srgbClr val="002060"/>
              </a:solidFill>
              <a:latin typeface="Book Antiqua" pitchFamily="18" charset="0"/>
            </a:endParaRPr>
          </a:p>
          <a:p>
            <a:pPr marL="342900" indent="-342900">
              <a:buFont typeface="Arial" panose="020B0604020202020204" pitchFamily="34" charset="0"/>
              <a:buChar char="•"/>
            </a:pPr>
            <a:endParaRPr lang="sr-Latn-RS" sz="2200" dirty="0">
              <a:solidFill>
                <a:srgbClr val="002060"/>
              </a:solidFill>
              <a:latin typeface="Book Antiqua" pitchFamily="18" charset="0"/>
            </a:endParaRPr>
          </a:p>
          <a:p>
            <a:pPr marL="342900" indent="-342900">
              <a:buFont typeface="Arial" panose="020B0604020202020204" pitchFamily="34" charset="0"/>
              <a:buChar char="•"/>
            </a:pPr>
            <a:r>
              <a:rPr lang="sr-Latn-RS" sz="2200" dirty="0" smtClean="0">
                <a:solidFill>
                  <a:srgbClr val="002060"/>
                </a:solidFill>
                <a:latin typeface="Book Antiqua" pitchFamily="18" charset="0"/>
              </a:rPr>
              <a:t>Starting from 2009, the University of Nis collaborates with Ministry of Defense in order to develop GIS for natural hazards prevention.</a:t>
            </a:r>
            <a:endParaRPr lang="sr-Latn-RS" sz="2200" dirty="0">
              <a:solidFill>
                <a:srgbClr val="002060"/>
              </a:solidFill>
              <a:latin typeface="Book Antiqua" pitchFamily="18" charset="0"/>
            </a:endParaRPr>
          </a:p>
        </p:txBody>
      </p:sp>
      <p:pic>
        <p:nvPicPr>
          <p:cNvPr id="12" name="Picture 2" descr="eu_flag_co_funded_pos_[rgb]_right.jpg"/>
          <p:cNvPicPr>
            <a:picLocks noChangeAspect="1" noChangeArrowheads="1"/>
          </p:cNvPicPr>
          <p:nvPr/>
        </p:nvPicPr>
        <p:blipFill>
          <a:blip r:embed="rId4"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241095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102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613" y="912813"/>
            <a:ext cx="7669212" cy="576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aphicFrame>
        <p:nvGraphicFramePr>
          <p:cNvPr id="220160" name="Object 2"/>
          <p:cNvGraphicFramePr>
            <a:graphicFrameLocks noChangeAspect="1"/>
          </p:cNvGraphicFramePr>
          <p:nvPr/>
        </p:nvGraphicFramePr>
        <p:xfrm>
          <a:off x="455613" y="912813"/>
          <a:ext cx="7669212" cy="5757862"/>
        </p:xfrm>
        <a:graphic>
          <a:graphicData uri="http://schemas.openxmlformats.org/presentationml/2006/ole">
            <p:oleObj spid="_x0000_s6224" name="Document" r:id="rId4" imgW="5476240" imgH="4114800" progId="Word.Document.8">
              <p:embed/>
            </p:oleObj>
          </a:graphicData>
        </a:graphic>
      </p:graphicFrame>
      <p:graphicFrame>
        <p:nvGraphicFramePr>
          <p:cNvPr id="220161" name="Object 3"/>
          <p:cNvGraphicFramePr>
            <a:graphicFrameLocks noChangeAspect="1"/>
          </p:cNvGraphicFramePr>
          <p:nvPr/>
        </p:nvGraphicFramePr>
        <p:xfrm>
          <a:off x="455613" y="912813"/>
          <a:ext cx="7669212" cy="5757862"/>
        </p:xfrm>
        <a:graphic>
          <a:graphicData uri="http://schemas.openxmlformats.org/presentationml/2006/ole">
            <p:oleObj spid="_x0000_s6225" name="Document" r:id="rId5" imgW="5476240" imgH="4114800" progId="Word.Document.8">
              <p:embed/>
            </p:oleObj>
          </a:graphicData>
        </a:graphic>
      </p:graphicFrame>
      <p:graphicFrame>
        <p:nvGraphicFramePr>
          <p:cNvPr id="220162" name="Object 4"/>
          <p:cNvGraphicFramePr>
            <a:graphicFrameLocks noChangeAspect="1"/>
          </p:cNvGraphicFramePr>
          <p:nvPr/>
        </p:nvGraphicFramePr>
        <p:xfrm>
          <a:off x="455613" y="912813"/>
          <a:ext cx="7669212" cy="5757862"/>
        </p:xfrm>
        <a:graphic>
          <a:graphicData uri="http://schemas.openxmlformats.org/presentationml/2006/ole">
            <p:oleObj spid="_x0000_s6226" name="Document" r:id="rId6" imgW="5476240" imgH="4114800" progId="Word.Document.8">
              <p:embed/>
            </p:oleObj>
          </a:graphicData>
        </a:graphic>
      </p:graphicFrame>
      <p:graphicFrame>
        <p:nvGraphicFramePr>
          <p:cNvPr id="220163" name="Object 5"/>
          <p:cNvGraphicFramePr>
            <a:graphicFrameLocks noChangeAspect="1"/>
          </p:cNvGraphicFramePr>
          <p:nvPr/>
        </p:nvGraphicFramePr>
        <p:xfrm>
          <a:off x="455613" y="912813"/>
          <a:ext cx="7669212" cy="5757862"/>
        </p:xfrm>
        <a:graphic>
          <a:graphicData uri="http://schemas.openxmlformats.org/presentationml/2006/ole">
            <p:oleObj spid="_x0000_s6227" name="Document" r:id="rId7" imgW="5476240" imgH="4114800" progId="Word.Document.8">
              <p:embed/>
            </p:oleObj>
          </a:graphicData>
        </a:graphic>
      </p:graphicFrame>
      <p:graphicFrame>
        <p:nvGraphicFramePr>
          <p:cNvPr id="220164" name="Object 6"/>
          <p:cNvGraphicFramePr>
            <a:graphicFrameLocks noChangeAspect="1"/>
          </p:cNvGraphicFramePr>
          <p:nvPr/>
        </p:nvGraphicFramePr>
        <p:xfrm>
          <a:off x="455613" y="912813"/>
          <a:ext cx="7669212" cy="5757862"/>
        </p:xfrm>
        <a:graphic>
          <a:graphicData uri="http://schemas.openxmlformats.org/presentationml/2006/ole">
            <p:oleObj spid="_x0000_s6228" name="Document" r:id="rId8" imgW="5476240" imgH="4114800" progId="Word.Document.8">
              <p:embed/>
            </p:oleObj>
          </a:graphicData>
        </a:graphic>
      </p:graphicFrame>
      <p:graphicFrame>
        <p:nvGraphicFramePr>
          <p:cNvPr id="220165" name="Object 7"/>
          <p:cNvGraphicFramePr>
            <a:graphicFrameLocks noChangeAspect="1"/>
          </p:cNvGraphicFramePr>
          <p:nvPr/>
        </p:nvGraphicFramePr>
        <p:xfrm>
          <a:off x="455613" y="912813"/>
          <a:ext cx="7669212" cy="5757862"/>
        </p:xfrm>
        <a:graphic>
          <a:graphicData uri="http://schemas.openxmlformats.org/presentationml/2006/ole">
            <p:oleObj spid="_x0000_s6229" name="Document" r:id="rId9" imgW="5476240" imgH="4114800" progId="Word.Document.8">
              <p:embed/>
            </p:oleObj>
          </a:graphicData>
        </a:graphic>
      </p:graphicFrame>
      <p:sp>
        <p:nvSpPr>
          <p:cNvPr id="149514" name="Line 1036"/>
          <p:cNvSpPr>
            <a:spLocks noChangeShapeType="1"/>
          </p:cNvSpPr>
          <p:nvPr/>
        </p:nvSpPr>
        <p:spPr bwMode="auto">
          <a:xfrm>
            <a:off x="0" y="838200"/>
            <a:ext cx="9144000" cy="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pic>
        <p:nvPicPr>
          <p:cNvPr id="14" name="Picture 1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descr="final_color.jpg"/>
          <p:cNvPicPr>
            <a:picLocks noChangeAspect="1"/>
          </p:cNvPicPr>
          <p:nvPr/>
        </p:nvPicPr>
        <p:blipFill>
          <a:blip r:embed="rId11" cstate="print"/>
          <a:stretch>
            <a:fillRect/>
          </a:stretch>
        </p:blipFill>
        <p:spPr>
          <a:xfrm>
            <a:off x="0" y="0"/>
            <a:ext cx="1447800" cy="685800"/>
          </a:xfrm>
          <a:prstGeom prst="rect">
            <a:avLst/>
          </a:prstGeom>
        </p:spPr>
      </p:pic>
      <p:pic>
        <p:nvPicPr>
          <p:cNvPr id="13" name="Picture 2" descr="eu_flag_co_funded_pos_[rgb]_right.jpg"/>
          <p:cNvPicPr>
            <a:picLocks noChangeAspect="1" noChangeArrowheads="1"/>
          </p:cNvPicPr>
          <p:nvPr/>
        </p:nvPicPr>
        <p:blipFill>
          <a:blip r:embed="rId12"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029374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1299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2016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2000"/>
                                  </p:stCondLst>
                                  <p:childTnLst>
                                    <p:set>
                                      <p:cBhvr>
                                        <p:cTn id="12" dur="1" fill="hold">
                                          <p:stCondLst>
                                            <p:cond delay="499"/>
                                          </p:stCondLst>
                                        </p:cTn>
                                        <p:tgtEl>
                                          <p:spTgt spid="220161"/>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nodeType="afterEffect">
                                  <p:stCondLst>
                                    <p:cond delay="2000"/>
                                  </p:stCondLst>
                                  <p:childTnLst>
                                    <p:set>
                                      <p:cBhvr>
                                        <p:cTn id="15" dur="1" fill="hold">
                                          <p:stCondLst>
                                            <p:cond delay="499"/>
                                          </p:stCondLst>
                                        </p:cTn>
                                        <p:tgtEl>
                                          <p:spTgt spid="220162"/>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nodeType="afterEffect">
                                  <p:stCondLst>
                                    <p:cond delay="2000"/>
                                  </p:stCondLst>
                                  <p:childTnLst>
                                    <p:set>
                                      <p:cBhvr>
                                        <p:cTn id="18" dur="1" fill="hold">
                                          <p:stCondLst>
                                            <p:cond delay="499"/>
                                          </p:stCondLst>
                                        </p:cTn>
                                        <p:tgtEl>
                                          <p:spTgt spid="220163"/>
                                        </p:tgtEl>
                                        <p:attrNameLst>
                                          <p:attrName>style.visibility</p:attrName>
                                        </p:attrNameLst>
                                      </p:cBhvr>
                                      <p:to>
                                        <p:strVal val="visible"/>
                                      </p:to>
                                    </p:set>
                                  </p:childTnLst>
                                </p:cTn>
                              </p:par>
                            </p:childTnLst>
                          </p:cTn>
                        </p:par>
                        <p:par>
                          <p:cTn id="19" fill="hold" nodeType="afterGroup">
                            <p:stCondLst>
                              <p:cond delay="8500"/>
                            </p:stCondLst>
                            <p:childTnLst>
                              <p:par>
                                <p:cTn id="20" presetID="1" presetClass="entr" presetSubtype="0" fill="hold" nodeType="afterEffect">
                                  <p:stCondLst>
                                    <p:cond delay="2000"/>
                                  </p:stCondLst>
                                  <p:childTnLst>
                                    <p:set>
                                      <p:cBhvr>
                                        <p:cTn id="21" dur="1" fill="hold">
                                          <p:stCondLst>
                                            <p:cond delay="499"/>
                                          </p:stCondLst>
                                        </p:cTn>
                                        <p:tgtEl>
                                          <p:spTgt spid="220164"/>
                                        </p:tgtEl>
                                        <p:attrNameLst>
                                          <p:attrName>style.visibility</p:attrName>
                                        </p:attrNameLst>
                                      </p:cBhvr>
                                      <p:to>
                                        <p:strVal val="visible"/>
                                      </p:to>
                                    </p:set>
                                  </p:childTnLst>
                                </p:cTn>
                              </p:par>
                            </p:childTnLst>
                          </p:cTn>
                        </p:par>
                        <p:par>
                          <p:cTn id="22" fill="hold" nodeType="afterGroup">
                            <p:stCondLst>
                              <p:cond delay="11000"/>
                            </p:stCondLst>
                            <p:childTnLst>
                              <p:par>
                                <p:cTn id="23" presetID="1" presetClass="entr" presetSubtype="0" fill="hold" nodeType="afterEffect">
                                  <p:stCondLst>
                                    <p:cond delay="2000"/>
                                  </p:stCondLst>
                                  <p:childTnLst>
                                    <p:set>
                                      <p:cBhvr>
                                        <p:cTn id="24" dur="1" fill="hold">
                                          <p:stCondLst>
                                            <p:cond delay="499"/>
                                          </p:stCondLst>
                                        </p:cTn>
                                        <p:tgtEl>
                                          <p:spTgt spid="220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ChangeArrowheads="1"/>
          </p:cNvSpPr>
          <p:nvPr/>
        </p:nvSpPr>
        <p:spPr bwMode="auto">
          <a:xfrm>
            <a:off x="1371600" y="0"/>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2800" dirty="0">
                <a:solidFill>
                  <a:srgbClr val="419283"/>
                </a:solidFill>
                <a:latin typeface="Book Antiqua" panose="02040602050305030304" pitchFamily="18" charset="0"/>
              </a:rPr>
              <a:t>Raster map with vector layers</a:t>
            </a:r>
            <a:r>
              <a:rPr lang="en-US" altLang="en-US" sz="3600" b="1" dirty="0">
                <a:solidFill>
                  <a:srgbClr val="419283"/>
                </a:solidFill>
                <a:latin typeface="Book Antiqua" panose="02040602050305030304" pitchFamily="18" charset="0"/>
              </a:rPr>
              <a:t> </a:t>
            </a:r>
          </a:p>
        </p:txBody>
      </p:sp>
      <p:sp>
        <p:nvSpPr>
          <p:cNvPr id="150532" name="Line 4"/>
          <p:cNvSpPr>
            <a:spLocks noChangeShapeType="1"/>
          </p:cNvSpPr>
          <p:nvPr/>
        </p:nvSpPr>
        <p:spPr bwMode="auto">
          <a:xfrm>
            <a:off x="0" y="838200"/>
            <a:ext cx="8534400" cy="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50541" name="AutoShape 13"/>
          <p:cNvSpPr>
            <a:spLocks noChangeAspect="1" noChangeArrowheads="1"/>
          </p:cNvSpPr>
          <p:nvPr/>
        </p:nvSpPr>
        <p:spPr bwMode="auto">
          <a:xfrm>
            <a:off x="257061" y="312044"/>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graphicFrame>
        <p:nvGraphicFramePr>
          <p:cNvPr id="16" name="Object 2"/>
          <p:cNvGraphicFramePr>
            <a:graphicFrameLocks/>
          </p:cNvGraphicFramePr>
          <p:nvPr/>
        </p:nvGraphicFramePr>
        <p:xfrm>
          <a:off x="217488" y="236538"/>
          <a:ext cx="762000" cy="465137"/>
        </p:xfrm>
        <a:graphic>
          <a:graphicData uri="http://schemas.openxmlformats.org/presentationml/2006/ole">
            <p:oleObj spid="_x0000_s7183" name="Clip" r:id="rId3" imgW="4443413" imgH="2711450" progId="">
              <p:embed/>
            </p:oleObj>
          </a:graphicData>
        </a:graphic>
      </p:graphicFrame>
      <p:sp>
        <p:nvSpPr>
          <p:cNvPr id="17" name="Line 4"/>
          <p:cNvSpPr>
            <a:spLocks noChangeShapeType="1"/>
          </p:cNvSpPr>
          <p:nvPr/>
        </p:nvSpPr>
        <p:spPr bwMode="auto">
          <a:xfrm>
            <a:off x="0" y="838200"/>
            <a:ext cx="8534400" cy="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pic>
        <p:nvPicPr>
          <p:cNvPr id="18"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19"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0"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1"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2"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3" name="Picture 1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4" name="Picture 11"/>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5" name="Picture 1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sp>
        <p:nvSpPr>
          <p:cNvPr id="26" name="AutoShape 13"/>
          <p:cNvSpPr>
            <a:spLocks noChangeAspect="1" noChangeArrowheads="1"/>
          </p:cNvSpPr>
          <p:nvPr/>
        </p:nvSpPr>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en-US"/>
          </a:p>
        </p:txBody>
      </p:sp>
      <p:pic>
        <p:nvPicPr>
          <p:cNvPr id="27" name="Picture 14"/>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8" name="Picture 15"/>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82563" y="136525"/>
            <a:ext cx="8778875"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111939462"/>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242888" y="0"/>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en-US" sz="3200" b="1" dirty="0">
                <a:solidFill>
                  <a:srgbClr val="419283"/>
                </a:solidFill>
                <a:latin typeface="Book Antiqua" panose="02040602050305030304" pitchFamily="18" charset="0"/>
              </a:rPr>
              <a:t>Cloud seeding</a:t>
            </a:r>
            <a:r>
              <a:rPr lang="en-US" altLang="en-US" sz="4000" b="1" dirty="0">
                <a:solidFill>
                  <a:srgbClr val="419283"/>
                </a:solidFill>
                <a:latin typeface="Book Antiqua" panose="02040602050305030304" pitchFamily="18" charset="0"/>
              </a:rPr>
              <a:t> </a:t>
            </a:r>
          </a:p>
        </p:txBody>
      </p:sp>
      <p:sp>
        <p:nvSpPr>
          <p:cNvPr id="172035" name="Line 4"/>
          <p:cNvSpPr>
            <a:spLocks noChangeShapeType="1"/>
          </p:cNvSpPr>
          <p:nvPr/>
        </p:nvSpPr>
        <p:spPr bwMode="auto">
          <a:xfrm>
            <a:off x="0" y="838200"/>
            <a:ext cx="8534400" cy="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pic>
        <p:nvPicPr>
          <p:cNvPr id="21504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9925" y="990600"/>
            <a:ext cx="7802563"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15046"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9925" y="1006475"/>
            <a:ext cx="7802563"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type="none" w="sm" len="sm"/>
                <a:tailEnd type="none" w="sm" len="sm"/>
              </a14:hiddenLine>
            </a:ext>
          </a:extLst>
        </p:spPr>
      </p:pic>
      <p:pic>
        <p:nvPicPr>
          <p:cNvPr id="21504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1066800"/>
            <a:ext cx="7623175" cy="548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701203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45"/>
                                        </p:tgtEl>
                                        <p:attrNameLst>
                                          <p:attrName>style.visibility</p:attrName>
                                        </p:attrNameLst>
                                      </p:cBhvr>
                                      <p:to>
                                        <p:strVal val="visible"/>
                                      </p:to>
                                    </p:set>
                                    <p:anim calcmode="lin" valueType="num">
                                      <p:cBhvr additive="base">
                                        <p:cTn id="7" dur="500" fill="hold"/>
                                        <p:tgtEl>
                                          <p:spTgt spid="215045"/>
                                        </p:tgtEl>
                                        <p:attrNameLst>
                                          <p:attrName>ppt_x</p:attrName>
                                        </p:attrNameLst>
                                      </p:cBhvr>
                                      <p:tavLst>
                                        <p:tav tm="0">
                                          <p:val>
                                            <p:strVal val="#ppt_x"/>
                                          </p:val>
                                        </p:tav>
                                        <p:tav tm="100000">
                                          <p:val>
                                            <p:strVal val="#ppt_x"/>
                                          </p:val>
                                        </p:tav>
                                      </p:tavLst>
                                    </p:anim>
                                    <p:anim calcmode="lin" valueType="num">
                                      <p:cBhvr additive="base">
                                        <p:cTn id="8" dur="500" fill="hold"/>
                                        <p:tgtEl>
                                          <p:spTgt spid="2150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1504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9" fill="hold" nodeType="clickEffect">
                                  <p:stCondLst>
                                    <p:cond delay="0"/>
                                  </p:stCondLst>
                                  <p:childTnLst>
                                    <p:set>
                                      <p:cBhvr>
                                        <p:cTn id="16" dur="1" fill="hold">
                                          <p:stCondLst>
                                            <p:cond delay="0"/>
                                          </p:stCondLst>
                                        </p:cTn>
                                        <p:tgtEl>
                                          <p:spTgt spid="215047"/>
                                        </p:tgtEl>
                                        <p:attrNameLst>
                                          <p:attrName>style.visibility</p:attrName>
                                        </p:attrNameLst>
                                      </p:cBhvr>
                                      <p:to>
                                        <p:strVal val="visible"/>
                                      </p:to>
                                    </p:set>
                                    <p:anim calcmode="lin" valueType="num">
                                      <p:cBhvr additive="base">
                                        <p:cTn id="17" dur="500" fill="hold"/>
                                        <p:tgtEl>
                                          <p:spTgt spid="215047"/>
                                        </p:tgtEl>
                                        <p:attrNameLst>
                                          <p:attrName>ppt_x</p:attrName>
                                        </p:attrNameLst>
                                      </p:cBhvr>
                                      <p:tavLst>
                                        <p:tav tm="0">
                                          <p:val>
                                            <p:strVal val="0-#ppt_w/2"/>
                                          </p:val>
                                        </p:tav>
                                        <p:tav tm="100000">
                                          <p:val>
                                            <p:strVal val="#ppt_x"/>
                                          </p:val>
                                        </p:tav>
                                      </p:tavLst>
                                    </p:anim>
                                    <p:anim calcmode="lin" valueType="num">
                                      <p:cBhvr additive="base">
                                        <p:cTn id="18" dur="500" fill="hold"/>
                                        <p:tgtEl>
                                          <p:spTgt spid="2150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23</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1" name="Title 1"/>
          <p:cNvSpPr>
            <a:spLocks noGrp="1"/>
          </p:cNvSpPr>
          <p:nvPr>
            <p:ph type="title"/>
          </p:nvPr>
        </p:nvSpPr>
        <p:spPr>
          <a:xfrm>
            <a:off x="422694" y="450181"/>
            <a:ext cx="8229600" cy="1739900"/>
          </a:xfrm>
        </p:spPr>
        <p:txBody>
          <a:bodyPr>
            <a:normAutofit/>
          </a:bodyPr>
          <a:lstStyle/>
          <a:p>
            <a:r>
              <a:rPr lang="en-US" sz="3600" b="1" dirty="0" smtClean="0">
                <a:solidFill>
                  <a:srgbClr val="419283"/>
                </a:solidFill>
                <a:latin typeface="Book Antiqua" panose="02040602050305030304" pitchFamily="18" charset="0"/>
              </a:rPr>
              <a:t>3D cloud visualization</a:t>
            </a:r>
            <a:endParaRPr lang="bs-Latn-BA" sz="3600" b="1" dirty="0">
              <a:solidFill>
                <a:srgbClr val="419283"/>
              </a:solidFill>
              <a:latin typeface="Book Antiqua" panose="02040602050305030304" pitchFamily="18" charset="0"/>
            </a:endParaRPr>
          </a:p>
        </p:txBody>
      </p:sp>
      <p:pic>
        <p:nvPicPr>
          <p:cNvPr id="13" name="Picture 5" descr="hasi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63" y="3000375"/>
            <a:ext cx="39528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8" descr="Putanje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6463" y="2981325"/>
            <a:ext cx="4089400" cy="318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eu_flag_co_funded_pos_[rgb]_right.jpg"/>
          <p:cNvPicPr>
            <a:picLocks noChangeAspect="1" noChangeArrowheads="1"/>
          </p:cNvPicPr>
          <p:nvPr/>
        </p:nvPicPr>
        <p:blipFill>
          <a:blip r:embed="rId6"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823151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24</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1" name="Title 1"/>
          <p:cNvSpPr>
            <a:spLocks noGrp="1"/>
          </p:cNvSpPr>
          <p:nvPr>
            <p:ph type="title"/>
          </p:nvPr>
        </p:nvSpPr>
        <p:spPr>
          <a:xfrm>
            <a:off x="422694" y="450181"/>
            <a:ext cx="8229600" cy="1739900"/>
          </a:xfrm>
        </p:spPr>
        <p:txBody>
          <a:bodyPr>
            <a:normAutofit/>
          </a:bodyPr>
          <a:lstStyle/>
          <a:p>
            <a:r>
              <a:rPr lang="en-US" sz="3600" b="1" dirty="0" smtClean="0">
                <a:solidFill>
                  <a:srgbClr val="419283"/>
                </a:solidFill>
                <a:latin typeface="Book Antiqua" panose="02040602050305030304" pitchFamily="18" charset="0"/>
              </a:rPr>
              <a:t>3D cloud visualization</a:t>
            </a:r>
            <a:endParaRPr lang="bs-Latn-BA" sz="3600" b="1" dirty="0">
              <a:solidFill>
                <a:srgbClr val="419283"/>
              </a:solidFill>
              <a:latin typeface="Book Antiqua" panose="02040602050305030304" pitchFamily="18" charset="0"/>
            </a:endParaRPr>
          </a:p>
        </p:txBody>
      </p:sp>
      <p:pic>
        <p:nvPicPr>
          <p:cNvPr id="12" name="Picture 6" descr="screensho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5425" y="2841625"/>
            <a:ext cx="4249738" cy="330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 descr="Putanje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00575" y="2849563"/>
            <a:ext cx="4206875" cy="328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eu_flag_co_funded_pos_[rgb]_right.jpg"/>
          <p:cNvPicPr>
            <a:picLocks noChangeAspect="1" noChangeArrowheads="1"/>
          </p:cNvPicPr>
          <p:nvPr/>
        </p:nvPicPr>
        <p:blipFill>
          <a:blip r:embed="rId6"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563413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8" descr="Flood_new.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2425" y="1066800"/>
            <a:ext cx="613092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Slide Number Placeholder 1"/>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fld id="{8CD7B639-788C-4C80-9603-629318C1E14C}" type="slidenum">
              <a:rPr lang="en-US" altLang="en-US" sz="1400">
                <a:solidFill>
                  <a:schemeClr val="tx1"/>
                </a:solidFill>
              </a:rPr>
              <a:pPr eaLnBrk="1" hangingPunct="1">
                <a:spcBef>
                  <a:spcPct val="0"/>
                </a:spcBef>
                <a:buFontTx/>
                <a:buNone/>
              </a:pPr>
              <a:t>25</a:t>
            </a:fld>
            <a:endParaRPr lang="en-US" altLang="en-US" sz="1400">
              <a:solidFill>
                <a:schemeClr val="tx1"/>
              </a:solidFill>
            </a:endParaRPr>
          </a:p>
        </p:txBody>
      </p:sp>
      <p:sp>
        <p:nvSpPr>
          <p:cNvPr id="102404" name="Content Placeholder 3"/>
          <p:cNvSpPr>
            <a:spLocks noGrp="1"/>
          </p:cNvSpPr>
          <p:nvPr>
            <p:ph idx="4294967295"/>
          </p:nvPr>
        </p:nvSpPr>
        <p:spPr>
          <a:xfrm>
            <a:off x="6542088" y="4953000"/>
            <a:ext cx="2743200" cy="1600200"/>
          </a:xfrm>
        </p:spPr>
        <p:txBody>
          <a:bodyPr/>
          <a:lstStyle/>
          <a:p>
            <a:pPr>
              <a:buFont typeface="Wingdings" panose="05000000000000000000" pitchFamily="2" charset="2"/>
              <a:buNone/>
            </a:pPr>
            <a:r>
              <a:rPr lang="en-US" altLang="en-US" dirty="0" smtClean="0"/>
              <a:t>Areas with High </a:t>
            </a:r>
            <a:r>
              <a:rPr lang="sr-Latn-RS" altLang="en-US" dirty="0" smtClean="0"/>
              <a:t>Flood</a:t>
            </a:r>
            <a:r>
              <a:rPr lang="en-US" altLang="en-US" dirty="0" smtClean="0"/>
              <a:t> Risk </a:t>
            </a:r>
          </a:p>
        </p:txBody>
      </p:sp>
      <p:sp>
        <p:nvSpPr>
          <p:cNvPr id="102405" name="TextBox 13"/>
          <p:cNvSpPr txBox="1">
            <a:spLocks noChangeArrowheads="1"/>
          </p:cNvSpPr>
          <p:nvPr/>
        </p:nvSpPr>
        <p:spPr bwMode="auto">
          <a:xfrm>
            <a:off x="4430713" y="1143000"/>
            <a:ext cx="4502150"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r>
              <a:rPr lang="en-US" altLang="en-US" sz="2400" dirty="0">
                <a:solidFill>
                  <a:schemeClr val="tx1"/>
                </a:solidFill>
              </a:rPr>
              <a:t>Floods can be categorized as one of the most </a:t>
            </a:r>
            <a:r>
              <a:rPr lang="da-DK" altLang="en-US" sz="2400" dirty="0">
                <a:solidFill>
                  <a:schemeClr val="tx1"/>
                </a:solidFill>
              </a:rPr>
              <a:t>destructive </a:t>
            </a:r>
            <a:r>
              <a:rPr lang="en-US" altLang="en-US" sz="2400" dirty="0">
                <a:solidFill>
                  <a:schemeClr val="tx1"/>
                </a:solidFill>
              </a:rPr>
              <a:t>environmental disasters. </a:t>
            </a:r>
          </a:p>
          <a:p>
            <a:pPr eaLnBrk="1" hangingPunct="1">
              <a:spcBef>
                <a:spcPct val="0"/>
              </a:spcBef>
              <a:buFontTx/>
              <a:buNone/>
            </a:pPr>
            <a:endParaRPr lang="en-US" altLang="en-US" sz="2400" dirty="0">
              <a:solidFill>
                <a:schemeClr val="tx1"/>
              </a:solidFill>
            </a:endParaRPr>
          </a:p>
          <a:p>
            <a:pPr eaLnBrk="1" hangingPunct="1">
              <a:spcBef>
                <a:spcPct val="0"/>
              </a:spcBef>
              <a:buFontTx/>
              <a:buNone/>
            </a:pPr>
            <a:r>
              <a:rPr lang="en-US" altLang="en-US" sz="2400" dirty="0">
                <a:solidFill>
                  <a:schemeClr val="tx1"/>
                </a:solidFill>
              </a:rPr>
              <a:t>Every year heavy rainfall damages different rural and urban areas. </a:t>
            </a:r>
          </a:p>
          <a:p>
            <a:pPr eaLnBrk="1" hangingPunct="1">
              <a:spcBef>
                <a:spcPct val="0"/>
              </a:spcBef>
              <a:buFontTx/>
              <a:buNone/>
            </a:pPr>
            <a:endParaRPr lang="en-US" altLang="en-US" sz="1800" dirty="0">
              <a:solidFill>
                <a:schemeClr val="tx1"/>
              </a:solidFill>
            </a:endParaRPr>
          </a:p>
        </p:txBody>
      </p:sp>
      <p:sp>
        <p:nvSpPr>
          <p:cNvPr id="15" name="Title 2"/>
          <p:cNvSpPr>
            <a:spLocks noGrp="1"/>
          </p:cNvSpPr>
          <p:nvPr>
            <p:ph type="title" idx="4294967295"/>
          </p:nvPr>
        </p:nvSpPr>
        <p:spPr>
          <a:xfrm>
            <a:off x="-3048000" y="595312"/>
            <a:ext cx="8229600" cy="790575"/>
          </a:xfrm>
        </p:spPr>
        <p:txBody>
          <a:bodyPr>
            <a:normAutofit/>
          </a:bodyPr>
          <a:lstStyle/>
          <a:p>
            <a:pPr>
              <a:defRPr/>
            </a:pPr>
            <a:r>
              <a:rPr lang="sr-Latn-RS" sz="3600" b="1" dirty="0">
                <a:solidFill>
                  <a:srgbClr val="419283"/>
                </a:solidFill>
                <a:latin typeface="Book Antiqua" panose="02040602050305030304" pitchFamily="18" charset="0"/>
              </a:rPr>
              <a:t>Flooding</a:t>
            </a:r>
            <a:endParaRPr lang="en-US" sz="3600" b="1" dirty="0">
              <a:solidFill>
                <a:srgbClr val="419283"/>
              </a:solidFill>
              <a:latin typeface="Book Antiqua" panose="02040602050305030304" pitchFamily="18" charset="0"/>
            </a:endParaRPr>
          </a:p>
        </p:txBody>
      </p:sp>
      <p:pic>
        <p:nvPicPr>
          <p:cNvPr id="7" name="Picture 2" descr="eu_flag_co_funded_pos_[rgb]_right.jpg"/>
          <p:cNvPicPr>
            <a:picLocks noChangeAspect="1" noChangeArrowheads="1"/>
          </p:cNvPicPr>
          <p:nvPr/>
        </p:nvPicPr>
        <p:blipFill>
          <a:blip r:embed="rId3"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601741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p:cNvSpPr>
            <a:spLocks noGrp="1"/>
          </p:cNvSpPr>
          <p:nvPr>
            <p:ph type="sldNum" sz="quarter" idx="10"/>
          </p:nvPr>
        </p:nvSpPr>
        <p:spPr>
          <a:xfrm>
            <a:off x="8083550" y="6356350"/>
            <a:ext cx="533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fld id="{89EC21A4-71A9-4D16-BCB8-D26F7036A46D}" type="slidenum">
              <a:rPr lang="en-US" altLang="en-US" sz="1400">
                <a:solidFill>
                  <a:schemeClr val="tx1"/>
                </a:solidFill>
              </a:rPr>
              <a:pPr eaLnBrk="1" hangingPunct="1">
                <a:spcBef>
                  <a:spcPct val="0"/>
                </a:spcBef>
                <a:buFontTx/>
                <a:buNone/>
              </a:pPr>
              <a:t>26</a:t>
            </a:fld>
            <a:endParaRPr lang="en-US" altLang="en-US" sz="1400">
              <a:solidFill>
                <a:schemeClr val="tx1"/>
              </a:solidFill>
            </a:endParaRPr>
          </a:p>
        </p:txBody>
      </p:sp>
      <p:pic>
        <p:nvPicPr>
          <p:cNvPr id="103427" name="Picture 6" descr="photo_3.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95813" y="1757362"/>
            <a:ext cx="3703637" cy="2847975"/>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3428" name="Picture 5" descr="photo_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785937"/>
            <a:ext cx="3462338" cy="28194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3429" name="TextBox 7"/>
          <p:cNvSpPr txBox="1">
            <a:spLocks noChangeArrowheads="1"/>
          </p:cNvSpPr>
          <p:nvPr/>
        </p:nvSpPr>
        <p:spPr bwMode="auto">
          <a:xfrm>
            <a:off x="733425" y="5875337"/>
            <a:ext cx="77374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algn="ctr" eaLnBrk="1" hangingPunct="1">
              <a:spcBef>
                <a:spcPct val="0"/>
              </a:spcBef>
              <a:buFontTx/>
              <a:buNone/>
            </a:pPr>
            <a:r>
              <a:rPr lang="en-US" altLang="en-US" sz="2400" dirty="0">
                <a:solidFill>
                  <a:schemeClr val="tx1"/>
                </a:solidFill>
              </a:rPr>
              <a:t>The flood disaster results in tremendous damages to people and their belongings !!!</a:t>
            </a:r>
          </a:p>
        </p:txBody>
      </p:sp>
      <p:sp>
        <p:nvSpPr>
          <p:cNvPr id="9" name="Title 2"/>
          <p:cNvSpPr>
            <a:spLocks noGrp="1"/>
          </p:cNvSpPr>
          <p:nvPr>
            <p:ph type="title" idx="4294967295"/>
          </p:nvPr>
        </p:nvSpPr>
        <p:spPr>
          <a:xfrm>
            <a:off x="422275" y="685800"/>
            <a:ext cx="8299450" cy="914400"/>
          </a:xfrm>
        </p:spPr>
        <p:txBody>
          <a:bodyPr>
            <a:normAutofit/>
          </a:bodyPr>
          <a:lstStyle/>
          <a:p>
            <a:pPr>
              <a:defRPr/>
            </a:pPr>
            <a:r>
              <a:rPr lang="sr-Latn-RS" sz="3600" b="1" dirty="0">
                <a:solidFill>
                  <a:srgbClr val="419283"/>
                </a:solidFill>
                <a:latin typeface="Book Antiqua" panose="02040602050305030304" pitchFamily="18" charset="0"/>
              </a:rPr>
              <a:t>Flooding</a:t>
            </a:r>
            <a:endParaRPr lang="en-US" sz="3600" b="1" dirty="0">
              <a:solidFill>
                <a:srgbClr val="419283"/>
              </a:solidFill>
              <a:latin typeface="Book Antiqua" panose="02040602050305030304" pitchFamily="18" charset="0"/>
            </a:endParaRPr>
          </a:p>
        </p:txBody>
      </p:sp>
      <p:pic>
        <p:nvPicPr>
          <p:cNvPr id="103431" name="Picture 9" descr="photo_4.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32063" y="2852737"/>
            <a:ext cx="4079875" cy="2822575"/>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2516830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388" y="2921000"/>
            <a:ext cx="9056687" cy="301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33400" y="762000"/>
            <a:ext cx="8229600" cy="838200"/>
          </a:xfrm>
        </p:spPr>
        <p:txBody>
          <a:bodyPr>
            <a:normAutofit/>
          </a:bodyPr>
          <a:lstStyle/>
          <a:p>
            <a:pPr>
              <a:defRPr/>
            </a:pPr>
            <a:r>
              <a:rPr lang="sr-Latn-RS" sz="3600" b="1" dirty="0">
                <a:solidFill>
                  <a:srgbClr val="419283"/>
                </a:solidFill>
                <a:latin typeface="Book Antiqua" panose="02040602050305030304" pitchFamily="18" charset="0"/>
              </a:rPr>
              <a:t>On-time flood prediction  and alerting</a:t>
            </a:r>
            <a:endParaRPr lang="en-US" sz="3600" b="1" dirty="0">
              <a:solidFill>
                <a:srgbClr val="419283"/>
              </a:solidFill>
              <a:latin typeface="Book Antiqua" panose="02040602050305030304" pitchFamily="18" charset="0"/>
            </a:endParaRPr>
          </a:p>
        </p:txBody>
      </p:sp>
      <p:sp>
        <p:nvSpPr>
          <p:cNvPr id="10445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fld id="{23E6EDD3-2B2A-433D-8758-0D1A6F3B6299}" type="slidenum">
              <a:rPr lang="en-US" altLang="en-US" sz="1400">
                <a:solidFill>
                  <a:schemeClr val="tx1"/>
                </a:solidFill>
              </a:rPr>
              <a:pPr eaLnBrk="1" hangingPunct="1">
                <a:spcBef>
                  <a:spcPct val="0"/>
                </a:spcBef>
                <a:buFontTx/>
                <a:buNone/>
              </a:pPr>
              <a:t>27</a:t>
            </a:fld>
            <a:endParaRPr lang="en-US" altLang="en-US" sz="1400">
              <a:solidFill>
                <a:schemeClr val="tx1"/>
              </a:solidFill>
            </a:endParaRPr>
          </a:p>
        </p:txBody>
      </p:sp>
      <p:pic>
        <p:nvPicPr>
          <p:cNvPr id="104453" name="Picture 6" descr="flood_rescue.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19975" y="3683000"/>
            <a:ext cx="17129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4" name="Picture 8" descr="radar.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1138" y="3759200"/>
            <a:ext cx="5619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5" name="Picture 10" descr="radar.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3413" y="3302000"/>
            <a:ext cx="5619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6" name="Picture 11" descr="radar.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50" y="3683000"/>
            <a:ext cx="5635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4650" y="4456113"/>
            <a:ext cx="258763" cy="59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8"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55688" y="4521200"/>
            <a:ext cx="257175"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3113" y="4902200"/>
            <a:ext cx="258762"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0" name="TextBox 16"/>
          <p:cNvSpPr txBox="1">
            <a:spLocks noChangeArrowheads="1"/>
          </p:cNvSpPr>
          <p:nvPr/>
        </p:nvSpPr>
        <p:spPr bwMode="auto">
          <a:xfrm>
            <a:off x="687388" y="6045200"/>
            <a:ext cx="64103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r>
              <a:rPr lang="en-US" altLang="en-US" sz="1600" dirty="0">
                <a:solidFill>
                  <a:schemeClr val="tx1"/>
                </a:solidFill>
              </a:rPr>
              <a:t>Water Level and Precipitation Sensor Stations</a:t>
            </a:r>
          </a:p>
          <a:p>
            <a:pPr eaLnBrk="1" hangingPunct="1">
              <a:spcBef>
                <a:spcPct val="0"/>
              </a:spcBef>
              <a:buFontTx/>
              <a:buNone/>
            </a:pPr>
            <a:r>
              <a:rPr lang="en-US" altLang="en-US" sz="1600" dirty="0">
                <a:solidFill>
                  <a:schemeClr val="tx1"/>
                </a:solidFill>
              </a:rPr>
              <a:t>HASIS 3D Radar Stations, (Vertically Integrated Liquid) </a:t>
            </a:r>
            <a:r>
              <a:rPr lang="en-US" altLang="en-US" sz="1600" b="1" dirty="0">
                <a:solidFill>
                  <a:schemeClr val="tx1"/>
                </a:solidFill>
              </a:rPr>
              <a:t>VIL</a:t>
            </a:r>
            <a:r>
              <a:rPr lang="en-US" altLang="en-US" sz="1600" dirty="0">
                <a:solidFill>
                  <a:schemeClr val="tx1"/>
                </a:solidFill>
              </a:rPr>
              <a:t> products</a:t>
            </a:r>
          </a:p>
        </p:txBody>
      </p:sp>
      <p:cxnSp>
        <p:nvCxnSpPr>
          <p:cNvPr id="19" name="Elbow Connector 18"/>
          <p:cNvCxnSpPr/>
          <p:nvPr/>
        </p:nvCxnSpPr>
        <p:spPr>
          <a:xfrm rot="16200000" flipH="1">
            <a:off x="232569" y="6017419"/>
            <a:ext cx="466725" cy="369887"/>
          </a:xfrm>
          <a:prstGeom prst="bentConnector3">
            <a:avLst>
              <a:gd name="adj1" fmla="val 10102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H="1">
            <a:off x="448469" y="6012656"/>
            <a:ext cx="228600" cy="141288"/>
          </a:xfrm>
          <a:prstGeom prst="bentConnector3">
            <a:avLst>
              <a:gd name="adj1" fmla="val 104167"/>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4463" name="Picture 5" descr="flood_rescue.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89775" y="4216400"/>
            <a:ext cx="18430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7" name="Straight Connector 36"/>
          <p:cNvCxnSpPr/>
          <p:nvPr/>
        </p:nvCxnSpPr>
        <p:spPr>
          <a:xfrm rot="5400000" flipH="1" flipV="1">
            <a:off x="-213518" y="5015706"/>
            <a:ext cx="9906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301626" y="5319712"/>
            <a:ext cx="38100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466" name="Rectangle 40"/>
          <p:cNvSpPr>
            <a:spLocks noChangeArrowheads="1"/>
          </p:cNvSpPr>
          <p:nvPr/>
        </p:nvSpPr>
        <p:spPr bwMode="auto">
          <a:xfrm>
            <a:off x="141288" y="1543050"/>
            <a:ext cx="893286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r>
              <a:rPr lang="en-US" altLang="en-US" sz="2400" dirty="0">
                <a:solidFill>
                  <a:schemeClr val="tx1"/>
                </a:solidFill>
              </a:rPr>
              <a:t>With adequate sensing systems and developed hydro-meteorological model we can indicate probability for flooding and have on-time flood prediction and alerting. </a:t>
            </a:r>
          </a:p>
        </p:txBody>
      </p:sp>
      <p:pic>
        <p:nvPicPr>
          <p:cNvPr id="20" name="Picture 2" descr="eu_flag_co_funded_pos_[rgb]_right.jpg"/>
          <p:cNvPicPr>
            <a:picLocks noChangeAspect="1" noChangeArrowheads="1"/>
          </p:cNvPicPr>
          <p:nvPr/>
        </p:nvPicPr>
        <p:blipFill>
          <a:blip r:embed="rId7"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490437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Content Placeholder 3" descr="Plavljenje - glavna.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549275" y="1466850"/>
            <a:ext cx="4535488" cy="3076575"/>
          </a:xfrm>
        </p:spPr>
      </p:pic>
      <p:sp>
        <p:nvSpPr>
          <p:cNvPr id="105475" name="TextBox 4"/>
          <p:cNvSpPr txBox="1">
            <a:spLocks noChangeArrowheads="1"/>
          </p:cNvSpPr>
          <p:nvPr/>
        </p:nvSpPr>
        <p:spPr bwMode="auto">
          <a:xfrm>
            <a:off x="5334000" y="1530350"/>
            <a:ext cx="37338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endParaRPr lang="en-US" altLang="en-US" sz="2000" dirty="0">
              <a:solidFill>
                <a:schemeClr val="tx1"/>
              </a:solidFill>
            </a:endParaRPr>
          </a:p>
          <a:p>
            <a:pPr eaLnBrk="1" hangingPunct="1">
              <a:spcBef>
                <a:spcPct val="0"/>
              </a:spcBef>
            </a:pPr>
            <a:r>
              <a:rPr lang="en-US" altLang="en-US" sz="1800" dirty="0">
                <a:solidFill>
                  <a:schemeClr val="tx1"/>
                </a:solidFill>
              </a:rPr>
              <a:t> Flexible and powerful tool for flooded area calculation.</a:t>
            </a:r>
          </a:p>
          <a:p>
            <a:pPr eaLnBrk="1" hangingPunct="1">
              <a:spcBef>
                <a:spcPct val="0"/>
              </a:spcBef>
            </a:pPr>
            <a:r>
              <a:rPr lang="en-US" altLang="en-US" sz="1800" dirty="0">
                <a:solidFill>
                  <a:schemeClr val="tx1"/>
                </a:solidFill>
              </a:rPr>
              <a:t> User friendly interface.</a:t>
            </a:r>
          </a:p>
          <a:p>
            <a:pPr eaLnBrk="1" hangingPunct="1">
              <a:spcBef>
                <a:spcPct val="0"/>
              </a:spcBef>
            </a:pPr>
            <a:r>
              <a:rPr lang="en-US" altLang="en-US" sz="1800" dirty="0">
                <a:solidFill>
                  <a:schemeClr val="tx1"/>
                </a:solidFill>
              </a:rPr>
              <a:t> Numerous parameters enable fine tuning of the calculation process.</a:t>
            </a:r>
          </a:p>
          <a:p>
            <a:pPr eaLnBrk="1" hangingPunct="1">
              <a:spcBef>
                <a:spcPct val="0"/>
              </a:spcBef>
            </a:pPr>
            <a:r>
              <a:rPr lang="en-US" altLang="en-US" sz="1800" dirty="0">
                <a:solidFill>
                  <a:schemeClr val="tx1"/>
                </a:solidFill>
              </a:rPr>
              <a:t> Export of the analysis result to georeferenced PNG file.</a:t>
            </a:r>
          </a:p>
        </p:txBody>
      </p:sp>
      <p:sp>
        <p:nvSpPr>
          <p:cNvPr id="105476" name="TextBox 5"/>
          <p:cNvSpPr txBox="1">
            <a:spLocks noChangeArrowheads="1"/>
          </p:cNvSpPr>
          <p:nvPr/>
        </p:nvSpPr>
        <p:spPr bwMode="auto">
          <a:xfrm>
            <a:off x="685800" y="4573588"/>
            <a:ext cx="3810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r>
              <a:rPr lang="en-US" altLang="en-US" sz="1600" b="1" dirty="0">
                <a:solidFill>
                  <a:schemeClr val="tx1"/>
                </a:solidFill>
              </a:rPr>
              <a:t>Following parameters </a:t>
            </a:r>
            <a:r>
              <a:rPr lang="sr-Latn-RS" altLang="en-US" sz="1600" b="1" dirty="0">
                <a:solidFill>
                  <a:schemeClr val="tx1"/>
                </a:solidFill>
              </a:rPr>
              <a:t>will be</a:t>
            </a:r>
            <a:r>
              <a:rPr lang="en-US" altLang="en-US" sz="1600" b="1" dirty="0">
                <a:solidFill>
                  <a:schemeClr val="tx1"/>
                </a:solidFill>
              </a:rPr>
              <a:t> user adjustable:</a:t>
            </a:r>
          </a:p>
          <a:p>
            <a:pPr eaLnBrk="1" hangingPunct="1">
              <a:spcBef>
                <a:spcPct val="0"/>
              </a:spcBef>
              <a:buFontTx/>
              <a:buNone/>
            </a:pPr>
            <a:r>
              <a:rPr lang="en-US" altLang="en-US" sz="1600" dirty="0">
                <a:solidFill>
                  <a:schemeClr val="tx1"/>
                </a:solidFill>
              </a:rPr>
              <a:t>-coordinates of the initial point of the flood </a:t>
            </a:r>
          </a:p>
          <a:p>
            <a:pPr eaLnBrk="1" hangingPunct="1">
              <a:spcBef>
                <a:spcPct val="0"/>
              </a:spcBef>
              <a:buFontTx/>
              <a:buNone/>
            </a:pPr>
            <a:r>
              <a:rPr lang="en-US" altLang="en-US" sz="1600" dirty="0">
                <a:solidFill>
                  <a:schemeClr val="tx1"/>
                </a:solidFill>
              </a:rPr>
              <a:t>-water level increase in the initial point</a:t>
            </a:r>
          </a:p>
          <a:p>
            <a:pPr eaLnBrk="1" hangingPunct="1">
              <a:spcBef>
                <a:spcPct val="0"/>
              </a:spcBef>
              <a:buFontTx/>
              <a:buNone/>
            </a:pPr>
            <a:r>
              <a:rPr lang="en-US" altLang="en-US" sz="1600" dirty="0">
                <a:solidFill>
                  <a:schemeClr val="tx1"/>
                </a:solidFill>
              </a:rPr>
              <a:t>-area size</a:t>
            </a:r>
          </a:p>
          <a:p>
            <a:pPr eaLnBrk="1" hangingPunct="1">
              <a:spcBef>
                <a:spcPct val="0"/>
              </a:spcBef>
              <a:buFontTx/>
              <a:buNone/>
            </a:pPr>
            <a:r>
              <a:rPr lang="en-US" altLang="en-US" sz="1600" dirty="0">
                <a:solidFill>
                  <a:schemeClr val="tx1"/>
                </a:solidFill>
              </a:rPr>
              <a:t>-pixel size</a:t>
            </a:r>
          </a:p>
          <a:p>
            <a:pPr eaLnBrk="1" hangingPunct="1">
              <a:spcBef>
                <a:spcPct val="0"/>
              </a:spcBef>
              <a:buFontTx/>
              <a:buNone/>
            </a:pPr>
            <a:r>
              <a:rPr lang="en-US" altLang="en-US" sz="1600" dirty="0">
                <a:solidFill>
                  <a:schemeClr val="tx1"/>
                </a:solidFill>
              </a:rPr>
              <a:t>-display color and transparency of calculated flooded area</a:t>
            </a:r>
          </a:p>
        </p:txBody>
      </p:sp>
      <p:sp>
        <p:nvSpPr>
          <p:cNvPr id="7" name="TextBox 6"/>
          <p:cNvSpPr txBox="1"/>
          <p:nvPr/>
        </p:nvSpPr>
        <p:spPr>
          <a:xfrm>
            <a:off x="4957763" y="5205413"/>
            <a:ext cx="3810000" cy="1322387"/>
          </a:xfrm>
          <a:prstGeom prst="rect">
            <a:avLst/>
          </a:prstGeom>
          <a:noFill/>
        </p:spPr>
        <p:txBody>
          <a:bodyPr>
            <a:spAutoFit/>
          </a:bodyPr>
          <a:lstStyle/>
          <a:p>
            <a:pPr>
              <a:defRPr/>
            </a:pPr>
            <a:r>
              <a:rPr lang="en-US" sz="1600" b="1" dirty="0">
                <a:latin typeface="Arial" charset="0"/>
              </a:rPr>
              <a:t>Initial point coordinates input:</a:t>
            </a:r>
          </a:p>
          <a:p>
            <a:pPr marL="342900" indent="-342900">
              <a:buFont typeface="Arial" pitchFamily="34" charset="0"/>
              <a:buChar char="•"/>
              <a:defRPr/>
            </a:pPr>
            <a:r>
              <a:rPr lang="en-US" sz="1600" dirty="0">
                <a:latin typeface="Arial" charset="0"/>
              </a:rPr>
              <a:t>Mouse input – directly on the map</a:t>
            </a:r>
          </a:p>
          <a:p>
            <a:pPr marL="342900" indent="-342900">
              <a:buFont typeface="Arial" pitchFamily="34" charset="0"/>
              <a:buChar char="•"/>
              <a:defRPr/>
            </a:pPr>
            <a:r>
              <a:rPr lang="en-US" sz="1600" dirty="0">
                <a:latin typeface="Arial" charset="0"/>
              </a:rPr>
              <a:t> Keyboard input – entering coordinates in appropriate text boxes of the flood analysis dialog </a:t>
            </a:r>
          </a:p>
        </p:txBody>
      </p:sp>
      <p:sp>
        <p:nvSpPr>
          <p:cNvPr id="105478" name="Rectangle 1"/>
          <p:cNvSpPr>
            <a:spLocks noChangeArrowheads="1"/>
          </p:cNvSpPr>
          <p:nvPr/>
        </p:nvSpPr>
        <p:spPr bwMode="auto">
          <a:xfrm>
            <a:off x="304800" y="685800"/>
            <a:ext cx="48323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algn="ctr" eaLnBrk="1" hangingPunct="1">
              <a:spcBef>
                <a:spcPct val="0"/>
              </a:spcBef>
              <a:buNone/>
              <a:defRPr/>
            </a:pPr>
            <a:r>
              <a:rPr lang="en-US" altLang="en-US" sz="3600" b="1" dirty="0">
                <a:solidFill>
                  <a:srgbClr val="419283"/>
                </a:solidFill>
                <a:latin typeface="Book Antiqua" panose="02040602050305030304" pitchFamily="18" charset="0"/>
                <a:ea typeface="+mj-ea"/>
                <a:cs typeface="+mj-cs"/>
              </a:rPr>
              <a:t>Flood</a:t>
            </a:r>
            <a:r>
              <a:rPr lang="sr-Latn-RS" altLang="en-US" sz="3600" b="1" dirty="0">
                <a:solidFill>
                  <a:srgbClr val="419283"/>
                </a:solidFill>
                <a:latin typeface="Book Antiqua" panose="02040602050305030304" pitchFamily="18" charset="0"/>
                <a:ea typeface="+mj-ea"/>
                <a:cs typeface="+mj-cs"/>
              </a:rPr>
              <a:t>ing</a:t>
            </a:r>
            <a:r>
              <a:rPr lang="en-US" altLang="en-US" sz="3600" b="1" dirty="0">
                <a:solidFill>
                  <a:srgbClr val="419283"/>
                </a:solidFill>
                <a:latin typeface="Book Antiqua" panose="02040602050305030304" pitchFamily="18" charset="0"/>
                <a:ea typeface="+mj-ea"/>
                <a:cs typeface="+mj-cs"/>
              </a:rPr>
              <a:t> analysis</a:t>
            </a:r>
          </a:p>
        </p:txBody>
      </p:sp>
      <p:sp>
        <p:nvSpPr>
          <p:cNvPr id="8"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9" name="Straight Connector 8"/>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descr="final_color.jpg"/>
          <p:cNvPicPr>
            <a:picLocks noChangeAspect="1"/>
          </p:cNvPicPr>
          <p:nvPr/>
        </p:nvPicPr>
        <p:blipFill>
          <a:blip r:embed="rId4" cstate="print"/>
          <a:stretch>
            <a:fillRect/>
          </a:stretch>
        </p:blipFill>
        <p:spPr>
          <a:xfrm>
            <a:off x="0" y="0"/>
            <a:ext cx="1447800" cy="685800"/>
          </a:xfrm>
          <a:prstGeom prst="rect">
            <a:avLst/>
          </a:prstGeom>
        </p:spPr>
      </p:pic>
      <p:pic>
        <p:nvPicPr>
          <p:cNvPr id="12"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509223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171450" y="914400"/>
            <a:ext cx="8229600" cy="685800"/>
          </a:xfrm>
        </p:spPr>
        <p:txBody>
          <a:bodyPr>
            <a:normAutofit/>
          </a:bodyPr>
          <a:lstStyle/>
          <a:p>
            <a:pPr>
              <a:defRPr/>
            </a:pPr>
            <a:r>
              <a:rPr lang="sr-Latn-RS" altLang="en-US" sz="3600" b="1" dirty="0">
                <a:solidFill>
                  <a:srgbClr val="419283"/>
                </a:solidFill>
                <a:latin typeface="Book Antiqua" panose="02040602050305030304" pitchFamily="18" charset="0"/>
              </a:rPr>
              <a:t>V</a:t>
            </a:r>
            <a:r>
              <a:rPr lang="en-US" altLang="en-US" sz="3600" b="1" dirty="0" err="1">
                <a:solidFill>
                  <a:srgbClr val="419283"/>
                </a:solidFill>
                <a:latin typeface="Book Antiqua" panose="02040602050305030304" pitchFamily="18" charset="0"/>
              </a:rPr>
              <a:t>ertically</a:t>
            </a:r>
            <a:r>
              <a:rPr lang="en-US" altLang="en-US" sz="3600" b="1" dirty="0">
                <a:solidFill>
                  <a:srgbClr val="419283"/>
                </a:solidFill>
                <a:latin typeface="Book Antiqua" panose="02040602050305030304" pitchFamily="18" charset="0"/>
              </a:rPr>
              <a:t> </a:t>
            </a:r>
            <a:r>
              <a:rPr lang="sr-Latn-RS" altLang="en-US" sz="3600" b="1" dirty="0">
                <a:solidFill>
                  <a:srgbClr val="419283"/>
                </a:solidFill>
                <a:latin typeface="Book Antiqua" panose="02040602050305030304" pitchFamily="18" charset="0"/>
              </a:rPr>
              <a:t>I</a:t>
            </a:r>
            <a:r>
              <a:rPr lang="en-US" altLang="en-US" sz="3600" b="1" dirty="0" err="1">
                <a:solidFill>
                  <a:srgbClr val="419283"/>
                </a:solidFill>
                <a:latin typeface="Book Antiqua" panose="02040602050305030304" pitchFamily="18" charset="0"/>
              </a:rPr>
              <a:t>ntegrated</a:t>
            </a:r>
            <a:r>
              <a:rPr lang="en-US" altLang="en-US" sz="3600" b="1" dirty="0">
                <a:solidFill>
                  <a:srgbClr val="419283"/>
                </a:solidFill>
                <a:latin typeface="Book Antiqua" panose="02040602050305030304" pitchFamily="18" charset="0"/>
              </a:rPr>
              <a:t> </a:t>
            </a:r>
            <a:r>
              <a:rPr lang="sr-Latn-RS" altLang="en-US" sz="3600" b="1" dirty="0">
                <a:solidFill>
                  <a:srgbClr val="419283"/>
                </a:solidFill>
                <a:latin typeface="Book Antiqua" panose="02040602050305030304" pitchFamily="18" charset="0"/>
              </a:rPr>
              <a:t>L</a:t>
            </a:r>
            <a:r>
              <a:rPr lang="en-US" altLang="en-US" sz="3600" b="1" dirty="0" err="1">
                <a:solidFill>
                  <a:srgbClr val="419283"/>
                </a:solidFill>
                <a:latin typeface="Book Antiqua" panose="02040602050305030304" pitchFamily="18" charset="0"/>
              </a:rPr>
              <a:t>iquid</a:t>
            </a:r>
            <a:r>
              <a:rPr lang="sr-Latn-RS" altLang="en-US" sz="3600" b="1" dirty="0">
                <a:solidFill>
                  <a:srgbClr val="419283"/>
                </a:solidFill>
                <a:latin typeface="Book Antiqua" panose="02040602050305030304" pitchFamily="18" charset="0"/>
              </a:rPr>
              <a:t> -</a:t>
            </a:r>
            <a:r>
              <a:rPr lang="en-US" altLang="en-US" sz="3600" b="1" dirty="0">
                <a:solidFill>
                  <a:srgbClr val="419283"/>
                </a:solidFill>
                <a:latin typeface="Book Antiqua" panose="02040602050305030304" pitchFamily="18" charset="0"/>
              </a:rPr>
              <a:t> </a:t>
            </a:r>
            <a:r>
              <a:rPr lang="sr-Latn-RS" altLang="en-US" sz="3600" b="1" dirty="0">
                <a:solidFill>
                  <a:srgbClr val="419283"/>
                </a:solidFill>
                <a:latin typeface="Book Antiqua" panose="02040602050305030304" pitchFamily="18" charset="0"/>
              </a:rPr>
              <a:t>VIL</a:t>
            </a:r>
            <a:endParaRPr lang="en-US" altLang="en-US" sz="3600" b="1" dirty="0">
              <a:solidFill>
                <a:srgbClr val="419283"/>
              </a:solidFill>
              <a:latin typeface="Book Antiqua" panose="02040602050305030304" pitchFamily="18" charset="0"/>
            </a:endParaRPr>
          </a:p>
        </p:txBody>
      </p:sp>
      <p:sp>
        <p:nvSpPr>
          <p:cNvPr id="106499"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1pPr>
            <a:lvl2pPr marL="742950" indent="-285750" eaLnBrk="0" hangingPunct="0">
              <a:spcBef>
                <a:spcPct val="20000"/>
              </a:spcBef>
              <a:buFont typeface="Wingdings" panose="05000000000000000000" pitchFamily="2" charset="2"/>
              <a:buChar char="Ø"/>
              <a:defRPr sz="2800">
                <a:solidFill>
                  <a:schemeClr val="bg1"/>
                </a:solidFill>
                <a:latin typeface="Arial" panose="020B0604020202020204" pitchFamily="34" charset="0"/>
              </a:defRPr>
            </a:lvl2pPr>
            <a:lvl3pPr marL="1143000" indent="-228600" eaLnBrk="0" hangingPunct="0">
              <a:spcBef>
                <a:spcPct val="20000"/>
              </a:spcBef>
              <a:buFont typeface="Wingdings" panose="05000000000000000000" pitchFamily="2" charset="2"/>
              <a:buChar char="Ø"/>
              <a:defRPr sz="2400">
                <a:solidFill>
                  <a:schemeClr val="bg1"/>
                </a:solidFill>
                <a:latin typeface="Arial" panose="020B0604020202020204" pitchFamily="34" charset="0"/>
              </a:defRPr>
            </a:lvl3pPr>
            <a:lvl4pPr marL="16002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4pPr>
            <a:lvl5pPr marL="2057400" indent="-228600" eaLnBrk="0" hangingPunct="0">
              <a:spcBef>
                <a:spcPct val="20000"/>
              </a:spcBef>
              <a:buFont typeface="Wingdings" panose="05000000000000000000" pitchFamily="2" charset="2"/>
              <a:buChar char="Ø"/>
              <a:defRPr sz="2000">
                <a:solidFill>
                  <a:schemeClr val="bg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Ø"/>
              <a:defRPr sz="2000">
                <a:solidFill>
                  <a:schemeClr val="bg1"/>
                </a:solidFill>
                <a:latin typeface="Arial" panose="020B0604020202020204" pitchFamily="34" charset="0"/>
              </a:defRPr>
            </a:lvl9pPr>
          </a:lstStyle>
          <a:p>
            <a:pPr eaLnBrk="1" hangingPunct="1">
              <a:spcBef>
                <a:spcPct val="0"/>
              </a:spcBef>
              <a:buFontTx/>
              <a:buNone/>
            </a:pPr>
            <a:fld id="{846D1EB8-758F-49C6-9541-7D226F37F543}" type="slidenum">
              <a:rPr lang="en-US" altLang="en-US" sz="1400">
                <a:solidFill>
                  <a:schemeClr val="tx1"/>
                </a:solidFill>
              </a:rPr>
              <a:pPr eaLnBrk="1" hangingPunct="1">
                <a:spcBef>
                  <a:spcPct val="0"/>
                </a:spcBef>
                <a:buFontTx/>
                <a:buNone/>
              </a:pPr>
              <a:t>29</a:t>
            </a:fld>
            <a:endParaRPr lang="en-US" altLang="en-US" sz="1400">
              <a:solidFill>
                <a:schemeClr val="tx1"/>
              </a:solidFill>
            </a:endParaRPr>
          </a:p>
        </p:txBody>
      </p:sp>
      <p:sp>
        <p:nvSpPr>
          <p:cNvPr id="9" name="Rectangle 8"/>
          <p:cNvSpPr/>
          <p:nvPr/>
        </p:nvSpPr>
        <p:spPr>
          <a:xfrm>
            <a:off x="4430713" y="1952625"/>
            <a:ext cx="4502150" cy="4524375"/>
          </a:xfrm>
          <a:prstGeom prst="rect">
            <a:avLst/>
          </a:prstGeom>
        </p:spPr>
        <p:txBody>
          <a:bodyPr>
            <a:spAutoFit/>
          </a:bodyPr>
          <a:lstStyle/>
          <a:p>
            <a:pPr>
              <a:defRPr/>
            </a:pPr>
            <a:r>
              <a:rPr lang="en-US" dirty="0">
                <a:latin typeface="Arial" charset="0"/>
              </a:rPr>
              <a:t>HASIS 3D software collects radar data and creates </a:t>
            </a:r>
            <a:r>
              <a:rPr lang="en-US" b="1" dirty="0">
                <a:latin typeface="Arial" charset="0"/>
              </a:rPr>
              <a:t>VIL</a:t>
            </a:r>
            <a:r>
              <a:rPr lang="en-US" dirty="0">
                <a:latin typeface="Arial" charset="0"/>
              </a:rPr>
              <a:t> (vertically integrated liquid) water product for selected area.</a:t>
            </a:r>
            <a:r>
              <a:rPr lang="sr-Latn-RS" dirty="0">
                <a:latin typeface="Arial" charset="0"/>
              </a:rPr>
              <a:t> </a:t>
            </a:r>
          </a:p>
          <a:p>
            <a:pPr>
              <a:defRPr/>
            </a:pPr>
            <a:endParaRPr lang="sr-Latn-RS" dirty="0">
              <a:latin typeface="Arial" charset="0"/>
            </a:endParaRPr>
          </a:p>
          <a:p>
            <a:pPr>
              <a:defRPr/>
            </a:pPr>
            <a:r>
              <a:rPr lang="en-US" dirty="0">
                <a:latin typeface="Arial" charset="0"/>
              </a:rPr>
              <a:t>This product is being sent to </a:t>
            </a:r>
            <a:r>
              <a:rPr lang="da-DK" cap="small" dirty="0">
                <a:latin typeface="Arial" charset="0"/>
              </a:rPr>
              <a:t>GinisSense</a:t>
            </a:r>
            <a:r>
              <a:rPr lang="da-DK" dirty="0">
                <a:latin typeface="Arial" charset="0"/>
              </a:rPr>
              <a:t> DMA (</a:t>
            </a:r>
            <a:r>
              <a:rPr lang="en-US" dirty="0">
                <a:latin typeface="Arial" charset="0"/>
              </a:rPr>
              <a:t>Decision Making Agent</a:t>
            </a:r>
            <a:r>
              <a:rPr lang="da-DK" dirty="0">
                <a:latin typeface="Arial" charset="0"/>
              </a:rPr>
              <a:t>) component </a:t>
            </a:r>
            <a:r>
              <a:rPr lang="en-US" dirty="0">
                <a:latin typeface="Arial" charset="0"/>
              </a:rPr>
              <a:t>for further analysis. DMA is a component within the </a:t>
            </a:r>
            <a:r>
              <a:rPr lang="da-DK" cap="small" dirty="0">
                <a:latin typeface="Arial" charset="0"/>
              </a:rPr>
              <a:t>GinisSense</a:t>
            </a:r>
            <a:r>
              <a:rPr lang="da-DK" dirty="0">
                <a:latin typeface="Arial" charset="0"/>
              </a:rPr>
              <a:t> </a:t>
            </a:r>
            <a:r>
              <a:rPr lang="en-US" dirty="0">
                <a:latin typeface="Arial" charset="0"/>
              </a:rPr>
              <a:t>system that makes flood prediction on the basis of defined hydro-meteorological model, VIL data received from radars, gathered sensor data and database of rules. DMA calculates flood risk. If the calculated risk is higher than permissible level, system will immediately alert registered users. </a:t>
            </a:r>
          </a:p>
          <a:p>
            <a:pPr>
              <a:defRPr/>
            </a:pPr>
            <a:endParaRPr lang="en-US" dirty="0">
              <a:latin typeface="Arial" charset="0"/>
            </a:endParaRPr>
          </a:p>
        </p:txBody>
      </p:sp>
      <p:pic>
        <p:nvPicPr>
          <p:cNvPr id="106501" name="Picture 11" descr="Kompozit Samos.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0988" y="2105025"/>
            <a:ext cx="4005262" cy="42672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2" descr="eu_flag_co_funded_pos_[rgb]_right.jpg"/>
          <p:cNvPicPr>
            <a:picLocks noChangeAspect="1" noChangeArrowheads="1"/>
          </p:cNvPicPr>
          <p:nvPr/>
        </p:nvPicPr>
        <p:blipFill>
          <a:blip r:embed="rId3"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707617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264" y="782640"/>
            <a:ext cx="8229600" cy="1085414"/>
          </a:xfrm>
        </p:spPr>
        <p:txBody>
          <a:bodyPr>
            <a:normAutofit/>
          </a:bodyPr>
          <a:lstStyle/>
          <a:p>
            <a:r>
              <a:rPr lang="en-US" sz="3200" b="1" dirty="0" smtClean="0">
                <a:solidFill>
                  <a:srgbClr val="419283"/>
                </a:solidFill>
                <a:latin typeface="Book Antiqua" panose="02040602050305030304" pitchFamily="18" charset="0"/>
              </a:rPr>
              <a:t>Hail in Serbia</a:t>
            </a:r>
            <a:endParaRPr lang="en-US" sz="3200" b="1" dirty="0">
              <a:solidFill>
                <a:srgbClr val="419283"/>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a:xfrm>
            <a:off x="6553200" y="6400800"/>
            <a:ext cx="2133600" cy="365125"/>
          </a:xfrm>
        </p:spPr>
        <p:txBody>
          <a:bodyPr/>
          <a:lstStyle/>
          <a:p>
            <a:fld id="{B6F15528-21DE-4FAA-801E-634DDDAF4B2B}" type="slidenum">
              <a:rPr lang="en-US" smtClean="0"/>
              <a:pPr/>
              <a:t>3</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2" name="Rectangle 2"/>
          <p:cNvSpPr txBox="1">
            <a:spLocks noChangeArrowheads="1"/>
          </p:cNvSpPr>
          <p:nvPr/>
        </p:nvSpPr>
        <p:spPr>
          <a:xfrm>
            <a:off x="467264" y="1325347"/>
            <a:ext cx="8534400" cy="2133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defRPr/>
            </a:pPr>
            <a:r>
              <a:rPr lang="en-US" sz="2000" dirty="0" smtClean="0">
                <a:solidFill>
                  <a:srgbClr val="002060"/>
                </a:solidFill>
                <a:latin typeface="Book Antiqua" panose="02040602050305030304" pitchFamily="18" charset="0"/>
              </a:rPr>
              <a:t>Hail is a frequent meteorological </a:t>
            </a:r>
            <a:r>
              <a:rPr lang="en-US" sz="2000" dirty="0" err="1" smtClean="0">
                <a:solidFill>
                  <a:srgbClr val="002060"/>
                </a:solidFill>
                <a:latin typeface="Book Antiqua" panose="02040602050305030304" pitchFamily="18" charset="0"/>
              </a:rPr>
              <a:t>fenomena</a:t>
            </a:r>
            <a:r>
              <a:rPr lang="en-US" sz="2000" dirty="0" smtClean="0">
                <a:solidFill>
                  <a:srgbClr val="002060"/>
                </a:solidFill>
                <a:latin typeface="Book Antiqua" panose="02040602050305030304" pitchFamily="18" charset="0"/>
              </a:rPr>
              <a:t> in Serbia: 30 to 50 days per year.</a:t>
            </a:r>
          </a:p>
          <a:p>
            <a:pPr marL="342900" indent="-342900" algn="l">
              <a:buFont typeface="Arial" panose="020B0604020202020204" pitchFamily="34" charset="0"/>
              <a:buChar char="•"/>
              <a:defRPr/>
            </a:pPr>
            <a:r>
              <a:rPr lang="en-US" sz="2000" dirty="0" smtClean="0">
                <a:solidFill>
                  <a:srgbClr val="002060"/>
                </a:solidFill>
                <a:latin typeface="Book Antiqua" panose="02040602050305030304" pitchFamily="18" charset="0"/>
              </a:rPr>
              <a:t>Highest intensity during the period: May –July.</a:t>
            </a:r>
          </a:p>
          <a:p>
            <a:pPr marL="342900" indent="-342900" algn="l">
              <a:buFont typeface="Arial" panose="020B0604020202020204" pitchFamily="34" charset="0"/>
              <a:buChar char="•"/>
              <a:defRPr/>
            </a:pPr>
            <a:r>
              <a:rPr lang="en-US" sz="2000" dirty="0" smtClean="0">
                <a:solidFill>
                  <a:srgbClr val="002060"/>
                </a:solidFill>
                <a:latin typeface="Book Antiqua" panose="02040602050305030304" pitchFamily="18" charset="0"/>
              </a:rPr>
              <a:t>Diameter of hailstones  in most cases is about 15 mm.</a:t>
            </a:r>
            <a:endParaRPr lang="en-US" sz="2000" dirty="0">
              <a:solidFill>
                <a:srgbClr val="002060"/>
              </a:solidFill>
              <a:latin typeface="Book Antiqua" panose="02040602050305030304" pitchFamily="18" charset="0"/>
            </a:endParaRPr>
          </a:p>
        </p:txBody>
      </p:sp>
      <p:pic>
        <p:nvPicPr>
          <p:cNvPr id="13" name="Picture 3"/>
          <p:cNvPicPr>
            <a:picLocks noGrp="1" noChangeAspect="1" noChangeArrowheads="1"/>
          </p:cNvPicPr>
          <p:nvPr>
            <p:ph sz="half" idx="1"/>
          </p:nvPr>
        </p:nvPicPr>
        <p:blipFill>
          <a:blip r:embed="rId4" cstate="print">
            <a:extLst>
              <a:ext uri="{28A0092B-C50C-407E-A947-70E740481C1C}">
                <a14:useLocalDpi xmlns:a14="http://schemas.microsoft.com/office/drawing/2010/main" xmlns="" val="0"/>
              </a:ext>
            </a:extLst>
          </a:blip>
          <a:srcRect/>
          <a:stretch>
            <a:fillRect/>
          </a:stretch>
        </p:blipFill>
        <p:spPr>
          <a:xfrm>
            <a:off x="4503289" y="3487734"/>
            <a:ext cx="3810000" cy="2663825"/>
          </a:xfrm>
          <a:noFill/>
          <a:extLst>
            <a:ext uri="{909E8E84-426E-40DD-AFC4-6F175D3DCCD1}">
              <a14:hiddenFill xmlns:a14="http://schemas.microsoft.com/office/drawing/2010/main" xmlns="">
                <a:solidFill>
                  <a:srgbClr val="FFFFFF"/>
                </a:solidFill>
              </a14:hiddenFill>
            </a:ext>
          </a:extLst>
        </p:spPr>
      </p:pic>
      <p:pic>
        <p:nvPicPr>
          <p:cNvPr id="14" name="Picture 4" descr="wabamun_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723900" y="3186471"/>
            <a:ext cx="2199736" cy="164980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5" descr="STONEX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a:xfrm>
            <a:off x="596761" y="4953000"/>
            <a:ext cx="2454014" cy="173028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eu_flag_co_funded_pos_[rgb]_right.jpg"/>
          <p:cNvPicPr>
            <a:picLocks noChangeAspect="1" noChangeArrowheads="1"/>
          </p:cNvPicPr>
          <p:nvPr/>
        </p:nvPicPr>
        <p:blipFill>
          <a:blip r:embed="rId7"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012704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30</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1" name="Title 1"/>
          <p:cNvSpPr>
            <a:spLocks noGrp="1"/>
          </p:cNvSpPr>
          <p:nvPr>
            <p:ph type="title"/>
          </p:nvPr>
        </p:nvSpPr>
        <p:spPr>
          <a:xfrm>
            <a:off x="422694" y="450181"/>
            <a:ext cx="8229600" cy="1739900"/>
          </a:xfrm>
        </p:spPr>
        <p:txBody>
          <a:bodyPr>
            <a:normAutofit/>
          </a:bodyPr>
          <a:lstStyle/>
          <a:p>
            <a:r>
              <a:rPr lang="sr-Latn-RS" sz="3600" b="1" dirty="0" smtClean="0">
                <a:solidFill>
                  <a:srgbClr val="419283"/>
                </a:solidFill>
                <a:latin typeface="Book Antiqua" panose="02040602050305030304" pitchFamily="18" charset="0"/>
              </a:rPr>
              <a:t>Ministry of Defence – GIS for natural hazards prevention</a:t>
            </a:r>
            <a:endParaRPr lang="bs-Latn-BA" sz="3600" b="1" dirty="0">
              <a:solidFill>
                <a:srgbClr val="419283"/>
              </a:solidFill>
              <a:latin typeface="Book Antiqua" panose="02040602050305030304" pitchFamily="18" charset="0"/>
            </a:endParaRPr>
          </a:p>
        </p:txBody>
      </p:sp>
      <p:pic>
        <p:nvPicPr>
          <p:cNvPr id="2" name="Picture 1"/>
          <p:cNvPicPr>
            <a:picLocks noChangeAspect="1"/>
          </p:cNvPicPr>
          <p:nvPr/>
        </p:nvPicPr>
        <p:blipFill rotWithShape="1">
          <a:blip r:embed="rId4" cstate="print"/>
          <a:srcRect l="11862" r="12020"/>
          <a:stretch/>
        </p:blipFill>
        <p:spPr>
          <a:xfrm>
            <a:off x="1797675" y="2281530"/>
            <a:ext cx="5715001" cy="4257382"/>
          </a:xfrm>
          <a:prstGeom prst="rect">
            <a:avLst/>
          </a:prstGeom>
        </p:spPr>
      </p:pic>
      <p:pic>
        <p:nvPicPr>
          <p:cNvPr id="12"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5911258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31</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1" name="Title 1"/>
          <p:cNvSpPr>
            <a:spLocks noGrp="1"/>
          </p:cNvSpPr>
          <p:nvPr>
            <p:ph type="title"/>
          </p:nvPr>
        </p:nvSpPr>
        <p:spPr>
          <a:xfrm>
            <a:off x="422694" y="450181"/>
            <a:ext cx="8229600" cy="1739900"/>
          </a:xfrm>
        </p:spPr>
        <p:txBody>
          <a:bodyPr>
            <a:normAutofit/>
          </a:bodyPr>
          <a:lstStyle/>
          <a:p>
            <a:r>
              <a:rPr lang="sr-Latn-RS" sz="3600" b="1" dirty="0" smtClean="0">
                <a:solidFill>
                  <a:srgbClr val="419283"/>
                </a:solidFill>
                <a:latin typeface="Book Antiqua" panose="02040602050305030304" pitchFamily="18" charset="0"/>
              </a:rPr>
              <a:t>Ministry of Defence – GIS for natural hazards prevention</a:t>
            </a:r>
            <a:endParaRPr lang="bs-Latn-BA" sz="3600" b="1" dirty="0">
              <a:solidFill>
                <a:srgbClr val="419283"/>
              </a:solidFill>
              <a:latin typeface="Book Antiqua" panose="02040602050305030304" pitchFamily="18" charset="0"/>
            </a:endParaRPr>
          </a:p>
        </p:txBody>
      </p:sp>
      <p:pic>
        <p:nvPicPr>
          <p:cNvPr id="3" name="Picture 2"/>
          <p:cNvPicPr>
            <a:picLocks noChangeAspect="1"/>
          </p:cNvPicPr>
          <p:nvPr/>
        </p:nvPicPr>
        <p:blipFill rotWithShape="1">
          <a:blip r:embed="rId4" cstate="print"/>
          <a:srcRect l="12901" r="12029" b="15267"/>
          <a:stretch/>
        </p:blipFill>
        <p:spPr>
          <a:xfrm>
            <a:off x="981914" y="1960717"/>
            <a:ext cx="7315199" cy="4642170"/>
          </a:xfrm>
          <a:prstGeom prst="rect">
            <a:avLst/>
          </a:prstGeom>
        </p:spPr>
      </p:pic>
      <p:pic>
        <p:nvPicPr>
          <p:cNvPr id="12"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05293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32</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1" name="Title 1"/>
          <p:cNvSpPr>
            <a:spLocks noGrp="1"/>
          </p:cNvSpPr>
          <p:nvPr>
            <p:ph type="title"/>
          </p:nvPr>
        </p:nvSpPr>
        <p:spPr>
          <a:xfrm>
            <a:off x="422694" y="450181"/>
            <a:ext cx="8229600" cy="1739900"/>
          </a:xfrm>
        </p:spPr>
        <p:txBody>
          <a:bodyPr>
            <a:normAutofit/>
          </a:bodyPr>
          <a:lstStyle/>
          <a:p>
            <a:r>
              <a:rPr lang="en-US" sz="3600" b="1" dirty="0" smtClean="0">
                <a:solidFill>
                  <a:srgbClr val="419283"/>
                </a:solidFill>
                <a:latin typeface="Book Antiqua" panose="02040602050305030304" pitchFamily="18" charset="0"/>
              </a:rPr>
              <a:t>Conclusion</a:t>
            </a:r>
            <a:endParaRPr lang="bs-Latn-BA" sz="3600" b="1" dirty="0">
              <a:solidFill>
                <a:srgbClr val="419283"/>
              </a:solidFill>
              <a:latin typeface="Book Antiqua" panose="02040602050305030304" pitchFamily="18" charset="0"/>
            </a:endParaRPr>
          </a:p>
        </p:txBody>
      </p:sp>
      <p:sp>
        <p:nvSpPr>
          <p:cNvPr id="12" name="Rectangle 3"/>
          <p:cNvSpPr txBox="1">
            <a:spLocks noChangeArrowheads="1"/>
          </p:cNvSpPr>
          <p:nvPr/>
        </p:nvSpPr>
        <p:spPr>
          <a:xfrm>
            <a:off x="723900" y="1890712"/>
            <a:ext cx="7693025" cy="446563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altLang="en-US" sz="2400" dirty="0" smtClean="0">
                <a:latin typeface="Book Antiqua" panose="02040602050305030304" pitchFamily="18" charset="0"/>
              </a:rPr>
              <a:t>Cloud monitoring and tracking</a:t>
            </a:r>
          </a:p>
          <a:p>
            <a:pPr lvl="1">
              <a:lnSpc>
                <a:spcPct val="90000"/>
              </a:lnSpc>
            </a:pPr>
            <a:r>
              <a:rPr lang="en-US" altLang="en-US" sz="2000" dirty="0" smtClean="0">
                <a:latin typeface="Book Antiqua" panose="02040602050305030304" pitchFamily="18" charset="0"/>
              </a:rPr>
              <a:t>Different types of radar product are visualized.</a:t>
            </a:r>
          </a:p>
          <a:p>
            <a:pPr lvl="1">
              <a:lnSpc>
                <a:spcPct val="90000"/>
              </a:lnSpc>
            </a:pPr>
            <a:r>
              <a:rPr lang="en-US" altLang="en-US" sz="2000" dirty="0" smtClean="0">
                <a:latin typeface="Book Antiqua" panose="02040602050305030304" pitchFamily="18" charset="0"/>
              </a:rPr>
              <a:t>Accurate </a:t>
            </a:r>
            <a:r>
              <a:rPr lang="en-US" altLang="en-US" sz="2000" dirty="0" err="1" smtClean="0">
                <a:latin typeface="Book Antiqua" panose="02040602050305030304" pitchFamily="18" charset="0"/>
              </a:rPr>
              <a:t>isosurface</a:t>
            </a:r>
            <a:r>
              <a:rPr lang="en-US" altLang="en-US" sz="2000" dirty="0" smtClean="0">
                <a:latin typeface="Book Antiqua" panose="02040602050305030304" pitchFamily="18" charset="0"/>
              </a:rPr>
              <a:t> representation.</a:t>
            </a:r>
          </a:p>
          <a:p>
            <a:pPr>
              <a:lnSpc>
                <a:spcPct val="90000"/>
              </a:lnSpc>
            </a:pPr>
            <a:r>
              <a:rPr lang="en-US" altLang="en-US" sz="2400" dirty="0" smtClean="0">
                <a:latin typeface="Book Antiqua" panose="02040602050305030304" pitchFamily="18" charset="0"/>
              </a:rPr>
              <a:t>Detecting cloud with high probability of hail in early phases</a:t>
            </a:r>
          </a:p>
          <a:p>
            <a:pPr lvl="1">
              <a:lnSpc>
                <a:spcPct val="90000"/>
              </a:lnSpc>
            </a:pPr>
            <a:r>
              <a:rPr lang="en-US" altLang="en-US" sz="2000" dirty="0" smtClean="0">
                <a:latin typeface="Book Antiqua" panose="02040602050305030304" pitchFamily="18" charset="0"/>
              </a:rPr>
              <a:t>Efficient radar data conversion and visualization.</a:t>
            </a:r>
          </a:p>
          <a:p>
            <a:pPr lvl="1">
              <a:lnSpc>
                <a:spcPct val="90000"/>
              </a:lnSpc>
            </a:pPr>
            <a:r>
              <a:rPr lang="en-US" altLang="en-US" sz="2000" dirty="0" smtClean="0">
                <a:latin typeface="Book Antiqua" panose="02040602050305030304" pitchFamily="18" charset="0"/>
              </a:rPr>
              <a:t>Shorten time to make decision of seeding the potentially dangerous clouds. </a:t>
            </a:r>
          </a:p>
          <a:p>
            <a:pPr>
              <a:lnSpc>
                <a:spcPct val="90000"/>
              </a:lnSpc>
            </a:pPr>
            <a:r>
              <a:rPr lang="en-US" altLang="en-US" sz="2400" dirty="0" smtClean="0">
                <a:latin typeface="Book Antiqua" panose="02040602050305030304" pitchFamily="18" charset="0"/>
              </a:rPr>
              <a:t>Automatic calculation for cloud seeding</a:t>
            </a:r>
          </a:p>
          <a:p>
            <a:pPr lvl="1">
              <a:lnSpc>
                <a:spcPct val="90000"/>
              </a:lnSpc>
            </a:pPr>
            <a:r>
              <a:rPr lang="en-US" altLang="en-US" sz="2000" dirty="0" smtClean="0">
                <a:latin typeface="Book Antiqua" panose="02040602050305030304" pitchFamily="18" charset="0"/>
              </a:rPr>
              <a:t>Automatic and near optimal selection of hail suppression station that will seed the hail cloud and the parameters to launch the rockets.</a:t>
            </a:r>
          </a:p>
          <a:p>
            <a:pPr lvl="1">
              <a:lnSpc>
                <a:spcPct val="90000"/>
              </a:lnSpc>
            </a:pPr>
            <a:r>
              <a:rPr lang="en-US" altLang="en-US" sz="2000" dirty="0" smtClean="0">
                <a:latin typeface="Book Antiqua" panose="02040602050305030304" pitchFamily="18" charset="0"/>
              </a:rPr>
              <a:t>The possibility that operator will make error is minimized.</a:t>
            </a:r>
            <a:endParaRPr lang="sr-Latn-RS" altLang="en-US" sz="2000" dirty="0" smtClean="0">
              <a:latin typeface="Book Antiqua" panose="02040602050305030304" pitchFamily="18" charset="0"/>
            </a:endParaRPr>
          </a:p>
          <a:p>
            <a:pPr>
              <a:lnSpc>
                <a:spcPct val="90000"/>
              </a:lnSpc>
            </a:pPr>
            <a:r>
              <a:rPr lang="sr-Latn-RS" altLang="en-US" sz="2400" dirty="0" smtClean="0">
                <a:latin typeface="Book Antiqua" panose="02040602050305030304" pitchFamily="18" charset="0"/>
              </a:rPr>
              <a:t>GIS for natural hazards prevention.</a:t>
            </a:r>
            <a:endParaRPr lang="en-US" altLang="en-US" sz="2400" dirty="0" smtClean="0">
              <a:latin typeface="Book Antiqua" panose="02040602050305030304" pitchFamily="18" charset="0"/>
            </a:endParaRPr>
          </a:p>
        </p:txBody>
      </p:sp>
      <p:pic>
        <p:nvPicPr>
          <p:cNvPr id="13" name="Picture 2" descr="eu_flag_co_funded_pos_[rgb]_right.jpg"/>
          <p:cNvPicPr>
            <a:picLocks noChangeAspect="1" noChangeArrowheads="1"/>
          </p:cNvPicPr>
          <p:nvPr/>
        </p:nvPicPr>
        <p:blipFill>
          <a:blip r:embed="rId4"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4259621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1739900"/>
          </a:xfrm>
        </p:spPr>
        <p:txBody>
          <a:bodyPr>
            <a:normAutofit/>
          </a:bodyPr>
          <a:lstStyle/>
          <a:p>
            <a:r>
              <a:rPr lang="sr-Latn-RS" sz="4000" dirty="0" smtClean="0">
                <a:solidFill>
                  <a:srgbClr val="002060"/>
                </a:solidFill>
                <a:latin typeface="Book Antiqua" panose="02040602050305030304" pitchFamily="18" charset="0"/>
              </a:rPr>
              <a:t>Thanks for your attention!!!</a:t>
            </a:r>
            <a:endParaRPr lang="bs-Latn-BA" sz="4000"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a:xfrm>
            <a:off x="6553200" y="6400800"/>
            <a:ext cx="2133600" cy="365125"/>
          </a:xfrm>
        </p:spPr>
        <p:txBody>
          <a:bodyPr/>
          <a:lstStyle/>
          <a:p>
            <a:fld id="{B6F15528-21DE-4FAA-801E-634DDDAF4B2B}" type="slidenum">
              <a:rPr lang="en-US" smtClean="0"/>
              <a:pPr/>
              <a:t>33</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1" name="Picture 10" descr="final_color.jpg"/>
          <p:cNvPicPr>
            <a:picLocks noChangeAspect="1"/>
          </p:cNvPicPr>
          <p:nvPr/>
        </p:nvPicPr>
        <p:blipFill>
          <a:blip r:embed="rId3" cstate="print"/>
          <a:stretch>
            <a:fillRect/>
          </a:stretch>
        </p:blipFill>
        <p:spPr>
          <a:xfrm>
            <a:off x="1251755" y="2743200"/>
            <a:ext cx="6273800" cy="2971800"/>
          </a:xfrm>
          <a:prstGeom prst="rect">
            <a:avLst/>
          </a:prstGeom>
        </p:spPr>
      </p:pic>
      <p:pic>
        <p:nvPicPr>
          <p:cNvPr id="12" name="Picture 2" descr="eu_flag_co_funded_pos_[rgb]_right.jpg"/>
          <p:cNvPicPr>
            <a:picLocks noChangeAspect="1" noChangeArrowheads="1"/>
          </p:cNvPicPr>
          <p:nvPr/>
        </p:nvPicPr>
        <p:blipFill>
          <a:blip r:embed="rId4"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4276724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264" y="782640"/>
            <a:ext cx="8229600" cy="1085414"/>
          </a:xfrm>
        </p:spPr>
        <p:txBody>
          <a:bodyPr>
            <a:normAutofit/>
          </a:bodyPr>
          <a:lstStyle/>
          <a:p>
            <a:r>
              <a:rPr lang="en-US" sz="3200" b="1" dirty="0" smtClean="0">
                <a:solidFill>
                  <a:srgbClr val="419283"/>
                </a:solidFill>
                <a:latin typeface="Book Antiqua" panose="02040602050305030304" pitchFamily="18" charset="0"/>
              </a:rPr>
              <a:t>Hail Suppression in Serbia</a:t>
            </a:r>
            <a:endParaRPr lang="en-US" sz="3200" b="1" dirty="0">
              <a:solidFill>
                <a:srgbClr val="419283"/>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a:xfrm>
            <a:off x="6553200" y="6400800"/>
            <a:ext cx="2133600" cy="365125"/>
          </a:xfrm>
        </p:spPr>
        <p:txBody>
          <a:bodyPr/>
          <a:lstStyle/>
          <a:p>
            <a:fld id="{B6F15528-21DE-4FAA-801E-634DDDAF4B2B}" type="slidenum">
              <a:rPr lang="en-US" smtClean="0"/>
              <a:pPr/>
              <a:t>4</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3" name="Content Placeholder 2"/>
          <p:cNvSpPr>
            <a:spLocks noGrp="1"/>
          </p:cNvSpPr>
          <p:nvPr>
            <p:ph idx="1"/>
          </p:nvPr>
        </p:nvSpPr>
        <p:spPr>
          <a:xfrm>
            <a:off x="467264" y="1926793"/>
            <a:ext cx="8229600" cy="4525963"/>
          </a:xfrm>
        </p:spPr>
        <p:txBody>
          <a:bodyPr>
            <a:normAutofit lnSpcReduction="10000"/>
          </a:bodyPr>
          <a:lstStyle/>
          <a:p>
            <a:pPr lvl="0">
              <a:spcBef>
                <a:spcPct val="0"/>
              </a:spcBef>
              <a:buClr>
                <a:prstClr val="black"/>
              </a:buClr>
              <a:buFontTx/>
              <a:buChar char="*"/>
              <a:defRPr/>
            </a:pPr>
            <a:r>
              <a:rPr lang="sr-Latn-CS" sz="2400" b="1" dirty="0">
                <a:solidFill>
                  <a:srgbClr val="CC9900"/>
                </a:solidFill>
                <a:effectLst>
                  <a:outerShdw blurRad="38100" dist="38100" dir="2700000" algn="tl">
                    <a:srgbClr val="000000"/>
                  </a:outerShdw>
                </a:effectLst>
              </a:rPr>
              <a:t>77</a:t>
            </a:r>
            <a:r>
              <a:rPr lang="en-US" sz="2400" b="1" dirty="0">
                <a:solidFill>
                  <a:srgbClr val="CC9900"/>
                </a:solidFill>
                <a:effectLst>
                  <a:outerShdw blurRad="38100" dist="38100" dir="2700000" algn="tl">
                    <a:srgbClr val="000000"/>
                  </a:outerShdw>
                </a:effectLst>
              </a:rPr>
              <a:t>,</a:t>
            </a:r>
            <a:r>
              <a:rPr lang="sr-Latn-CS" sz="2400" b="1" dirty="0">
                <a:solidFill>
                  <a:srgbClr val="CC9900"/>
                </a:solidFill>
                <a:effectLst>
                  <a:outerShdw blurRad="38100" dist="38100" dir="2700000" algn="tl">
                    <a:srgbClr val="000000"/>
                  </a:outerShdw>
                </a:effectLst>
              </a:rPr>
              <a:t>498</a:t>
            </a:r>
            <a:r>
              <a:rPr lang="en-US" sz="2400" b="1" dirty="0">
                <a:solidFill>
                  <a:srgbClr val="006600"/>
                </a:solidFill>
              </a:rPr>
              <a:t> km</a:t>
            </a:r>
            <a:r>
              <a:rPr lang="en-US" sz="2400" b="1" baseline="30000" dirty="0">
                <a:solidFill>
                  <a:srgbClr val="006600"/>
                </a:solidFill>
              </a:rPr>
              <a:t>2</a:t>
            </a:r>
            <a:r>
              <a:rPr lang="en-US" sz="2400" b="1" dirty="0">
                <a:solidFill>
                  <a:srgbClr val="006600"/>
                </a:solidFill>
              </a:rPr>
              <a:t>  TOTAL AREA</a:t>
            </a:r>
          </a:p>
          <a:p>
            <a:pPr lvl="0">
              <a:spcBef>
                <a:spcPct val="0"/>
              </a:spcBef>
              <a:buClr>
                <a:prstClr val="black"/>
              </a:buClr>
              <a:buFontTx/>
              <a:buChar char="*"/>
              <a:defRPr/>
            </a:pPr>
            <a:endParaRPr lang="en-US" sz="2400" b="1" dirty="0">
              <a:solidFill>
                <a:srgbClr val="006600"/>
              </a:solidFill>
            </a:endParaRPr>
          </a:p>
          <a:p>
            <a:pPr lvl="0">
              <a:spcBef>
                <a:spcPct val="0"/>
              </a:spcBef>
              <a:buClr>
                <a:prstClr val="black"/>
              </a:buClr>
              <a:buFontTx/>
              <a:buChar char="*"/>
              <a:defRPr/>
            </a:pPr>
            <a:r>
              <a:rPr lang="sr-Latn-CS" sz="2400" b="1" dirty="0">
                <a:solidFill>
                  <a:srgbClr val="CC9900"/>
                </a:solidFill>
                <a:effectLst>
                  <a:outerShdw blurRad="38100" dist="38100" dir="2700000" algn="tl">
                    <a:srgbClr val="000000"/>
                  </a:outerShdw>
                </a:effectLst>
              </a:rPr>
              <a:t>51</a:t>
            </a:r>
            <a:r>
              <a:rPr lang="en-US" sz="2400" b="1" dirty="0">
                <a:solidFill>
                  <a:srgbClr val="CC9900"/>
                </a:solidFill>
                <a:effectLst>
                  <a:outerShdw blurRad="38100" dist="38100" dir="2700000" algn="tl">
                    <a:srgbClr val="000000"/>
                  </a:outerShdw>
                </a:effectLst>
              </a:rPr>
              <a:t>,</a:t>
            </a:r>
            <a:r>
              <a:rPr lang="sr-Latn-CS" sz="2400" b="1" dirty="0">
                <a:solidFill>
                  <a:srgbClr val="CC9900"/>
                </a:solidFill>
                <a:effectLst>
                  <a:outerShdw blurRad="38100" dist="38100" dir="2700000" algn="tl">
                    <a:srgbClr val="000000"/>
                  </a:outerShdw>
                </a:effectLst>
              </a:rPr>
              <a:t>069</a:t>
            </a:r>
            <a:r>
              <a:rPr lang="en-US" sz="2400" b="1" dirty="0">
                <a:solidFill>
                  <a:srgbClr val="006600"/>
                </a:solidFill>
              </a:rPr>
              <a:t> km</a:t>
            </a:r>
            <a:r>
              <a:rPr lang="en-US" sz="2400" b="1" baseline="30000" dirty="0">
                <a:solidFill>
                  <a:srgbClr val="006600"/>
                </a:solidFill>
              </a:rPr>
              <a:t>2</a:t>
            </a:r>
            <a:r>
              <a:rPr lang="en-US" sz="2400" b="1" dirty="0">
                <a:solidFill>
                  <a:srgbClr val="006600"/>
                </a:solidFill>
              </a:rPr>
              <a:t> AGRICULTURAL AREA</a:t>
            </a:r>
          </a:p>
          <a:p>
            <a:pPr lvl="0">
              <a:buClr>
                <a:prstClr val="black"/>
              </a:buClr>
              <a:buNone/>
              <a:defRPr/>
            </a:pPr>
            <a:endParaRPr lang="en-US" sz="2400" b="1" dirty="0">
              <a:solidFill>
                <a:srgbClr val="006600"/>
              </a:solidFill>
            </a:endParaRPr>
          </a:p>
          <a:p>
            <a:pPr lvl="0">
              <a:buClr>
                <a:prstClr val="black"/>
              </a:buClr>
              <a:buFontTx/>
              <a:buChar char="*"/>
              <a:defRPr/>
            </a:pPr>
            <a:r>
              <a:rPr lang="en-US" sz="2400" b="1" dirty="0">
                <a:solidFill>
                  <a:srgbClr val="CC9900"/>
                </a:solidFill>
                <a:effectLst>
                  <a:outerShdw blurRad="38100" dist="38100" dir="2700000" algn="tl">
                    <a:srgbClr val="000000"/>
                  </a:outerShdw>
                </a:effectLst>
              </a:rPr>
              <a:t>1</a:t>
            </a:r>
            <a:r>
              <a:rPr lang="sr-Latn-CS" sz="2400" b="1" dirty="0">
                <a:solidFill>
                  <a:srgbClr val="CC9900"/>
                </a:solidFill>
                <a:effectLst>
                  <a:outerShdw blurRad="38100" dist="38100" dir="2700000" algn="tl">
                    <a:srgbClr val="000000"/>
                  </a:outerShdw>
                </a:effectLst>
              </a:rPr>
              <a:t>3</a:t>
            </a:r>
            <a:r>
              <a:rPr lang="en-US" sz="2400" b="1" dirty="0">
                <a:solidFill>
                  <a:srgbClr val="006600"/>
                </a:solidFill>
              </a:rPr>
              <a:t> RADAR CENTERS</a:t>
            </a:r>
            <a:endParaRPr lang="sr-Latn-CS" sz="2400" b="1" dirty="0">
              <a:solidFill>
                <a:srgbClr val="006600"/>
              </a:solidFill>
            </a:endParaRPr>
          </a:p>
          <a:p>
            <a:pPr lvl="0">
              <a:buClr>
                <a:prstClr val="black"/>
              </a:buClr>
              <a:buFontTx/>
              <a:buChar char="*"/>
              <a:defRPr/>
            </a:pPr>
            <a:endParaRPr lang="en-US" sz="2400" b="1" dirty="0">
              <a:solidFill>
                <a:srgbClr val="006600"/>
              </a:solidFill>
            </a:endParaRPr>
          </a:p>
          <a:p>
            <a:pPr lvl="0">
              <a:buClr>
                <a:prstClr val="black"/>
              </a:buClr>
              <a:buFontTx/>
              <a:buChar char="*"/>
              <a:defRPr/>
            </a:pPr>
            <a:r>
              <a:rPr lang="en-US" sz="2400" b="1" dirty="0">
                <a:solidFill>
                  <a:srgbClr val="CC9900"/>
                </a:solidFill>
                <a:effectLst>
                  <a:outerShdw blurRad="38100" dist="38100" dir="2700000" algn="tl">
                    <a:srgbClr val="000000"/>
                  </a:outerShdw>
                </a:effectLst>
              </a:rPr>
              <a:t>1,</a:t>
            </a:r>
            <a:r>
              <a:rPr lang="sr-Latn-CS" sz="2400" b="1" dirty="0">
                <a:solidFill>
                  <a:srgbClr val="CC9900"/>
                </a:solidFill>
                <a:effectLst>
                  <a:outerShdw blurRad="38100" dist="38100" dir="2700000" algn="tl">
                    <a:srgbClr val="000000"/>
                  </a:outerShdw>
                </a:effectLst>
              </a:rPr>
              <a:t>800</a:t>
            </a:r>
            <a:r>
              <a:rPr lang="en-US" sz="2400" b="1" dirty="0">
                <a:solidFill>
                  <a:srgbClr val="006600"/>
                </a:solidFill>
              </a:rPr>
              <a:t> HAIL SUPPRESSION STATIONS</a:t>
            </a:r>
            <a:endParaRPr lang="sr-Latn-CS" sz="2400" b="1" dirty="0">
              <a:solidFill>
                <a:srgbClr val="006600"/>
              </a:solidFill>
            </a:endParaRPr>
          </a:p>
          <a:p>
            <a:pPr lvl="0">
              <a:buClr>
                <a:prstClr val="black"/>
              </a:buClr>
              <a:buFontTx/>
              <a:buChar char="*"/>
              <a:defRPr/>
            </a:pPr>
            <a:endParaRPr lang="en-US" sz="2400" b="1" dirty="0">
              <a:solidFill>
                <a:srgbClr val="006600"/>
              </a:solidFill>
            </a:endParaRPr>
          </a:p>
          <a:p>
            <a:pPr lvl="0">
              <a:buClr>
                <a:prstClr val="black"/>
              </a:buClr>
              <a:buFontTx/>
              <a:buChar char="*"/>
              <a:defRPr/>
            </a:pPr>
            <a:r>
              <a:rPr lang="en-US" sz="2400" b="1" dirty="0">
                <a:solidFill>
                  <a:srgbClr val="CC9900"/>
                </a:solidFill>
                <a:effectLst>
                  <a:outerShdw blurRad="38100" dist="38100" dir="2700000" algn="tl">
                    <a:srgbClr val="000000"/>
                  </a:outerShdw>
                </a:effectLst>
              </a:rPr>
              <a:t>2</a:t>
            </a:r>
            <a:r>
              <a:rPr lang="sr-Latn-CS" sz="2400" b="1" dirty="0">
                <a:solidFill>
                  <a:srgbClr val="CC9900"/>
                </a:solidFill>
                <a:effectLst>
                  <a:outerShdw blurRad="38100" dist="38100" dir="2700000" algn="tl">
                    <a:srgbClr val="000000"/>
                  </a:outerShdw>
                </a:effectLst>
              </a:rPr>
              <a:t>50</a:t>
            </a:r>
            <a:r>
              <a:rPr lang="en-US" sz="2400" b="1" dirty="0">
                <a:solidFill>
                  <a:srgbClr val="006600"/>
                </a:solidFill>
              </a:rPr>
              <a:t> FULL TIME WORKERS</a:t>
            </a:r>
            <a:endParaRPr lang="sr-Latn-CS" sz="2400" b="1" dirty="0">
              <a:solidFill>
                <a:srgbClr val="006600"/>
              </a:solidFill>
            </a:endParaRPr>
          </a:p>
          <a:p>
            <a:pPr lvl="0">
              <a:buClr>
                <a:prstClr val="black"/>
              </a:buClr>
              <a:buFontTx/>
              <a:buChar char="*"/>
              <a:defRPr/>
            </a:pPr>
            <a:endParaRPr lang="sr-Latn-CS" sz="2400" b="1" dirty="0">
              <a:solidFill>
                <a:srgbClr val="006600"/>
              </a:solidFill>
            </a:endParaRPr>
          </a:p>
          <a:p>
            <a:pPr lvl="0">
              <a:buClr>
                <a:prstClr val="black"/>
              </a:buClr>
              <a:buFontTx/>
              <a:buChar char="*"/>
              <a:defRPr/>
            </a:pPr>
            <a:r>
              <a:rPr lang="sr-Latn-CS" sz="2400" b="1" dirty="0">
                <a:solidFill>
                  <a:srgbClr val="CC9900"/>
                </a:solidFill>
                <a:effectLst>
                  <a:outerShdw blurRad="38100" dist="38100" dir="2700000" algn="tl">
                    <a:srgbClr val="000000"/>
                  </a:outerShdw>
                </a:effectLst>
              </a:rPr>
              <a:t>3600</a:t>
            </a:r>
            <a:r>
              <a:rPr lang="sr-Latn-CS" sz="2400" b="1" dirty="0">
                <a:solidFill>
                  <a:srgbClr val="006600"/>
                </a:solidFill>
              </a:rPr>
              <a:t> </a:t>
            </a:r>
            <a:r>
              <a:rPr lang="en-US" sz="2400" b="1" dirty="0">
                <a:solidFill>
                  <a:srgbClr val="006600"/>
                </a:solidFill>
              </a:rPr>
              <a:t>VOLUNTEER </a:t>
            </a:r>
            <a:r>
              <a:rPr lang="sr-Latn-CS" sz="2400" b="1" dirty="0">
                <a:solidFill>
                  <a:srgbClr val="006600"/>
                </a:solidFill>
              </a:rPr>
              <a:t>WORKERS ON LAUNCHING SITES</a:t>
            </a:r>
            <a:endParaRPr lang="en-US" sz="2400" b="1" dirty="0">
              <a:solidFill>
                <a:srgbClr val="006600"/>
              </a:solidFill>
            </a:endParaRPr>
          </a:p>
          <a:p>
            <a:endParaRPr lang="en-US" dirty="0"/>
          </a:p>
        </p:txBody>
      </p:sp>
      <p:pic>
        <p:nvPicPr>
          <p:cNvPr id="11" name="Picture 2" descr="eu_flag_co_funded_pos_[rgb]_right.jpg"/>
          <p:cNvPicPr>
            <a:picLocks noChangeAspect="1" noChangeArrowheads="1"/>
          </p:cNvPicPr>
          <p:nvPr/>
        </p:nvPicPr>
        <p:blipFill>
          <a:blip r:embed="rId4"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72844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p:cNvSpPr>
            <a:spLocks noChangeArrowheads="1"/>
          </p:cNvSpPr>
          <p:nvPr/>
        </p:nvSpPr>
        <p:spPr bwMode="auto">
          <a:xfrm>
            <a:off x="838200" y="1976438"/>
            <a:ext cx="8382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lang="en-GB" altLang="en-US" sz="2400" b="1">
              <a:solidFill>
                <a:schemeClr val="folHlink"/>
              </a:solidFill>
            </a:endParaRPr>
          </a:p>
        </p:txBody>
      </p:sp>
      <p:sp>
        <p:nvSpPr>
          <p:cNvPr id="20486" name="Line 5"/>
          <p:cNvSpPr>
            <a:spLocks noChangeShapeType="1"/>
          </p:cNvSpPr>
          <p:nvPr/>
        </p:nvSpPr>
        <p:spPr bwMode="auto">
          <a:xfrm>
            <a:off x="187325" y="981075"/>
            <a:ext cx="8766175" cy="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488" name="Text Box 7"/>
          <p:cNvSpPr txBox="1">
            <a:spLocks noChangeArrowheads="1"/>
          </p:cNvSpPr>
          <p:nvPr/>
        </p:nvSpPr>
        <p:spPr bwMode="auto">
          <a:xfrm>
            <a:off x="358775" y="157222"/>
            <a:ext cx="30702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i="1" dirty="0" smtClean="0">
                <a:solidFill>
                  <a:srgbClr val="419283"/>
                </a:solidFill>
                <a:latin typeface="Book Antiqua" panose="02040602050305030304" pitchFamily="18" charset="0"/>
              </a:rPr>
              <a:t>RADAR </a:t>
            </a:r>
            <a:r>
              <a:rPr lang="en-US" altLang="en-US" sz="2400" b="1" i="1" dirty="0">
                <a:solidFill>
                  <a:srgbClr val="419283"/>
                </a:solidFill>
                <a:latin typeface="Book Antiqua" panose="02040602050305030304" pitchFamily="18" charset="0"/>
              </a:rPr>
              <a:t>CENTERS IN SERBIA</a:t>
            </a:r>
          </a:p>
        </p:txBody>
      </p:sp>
      <p:pic>
        <p:nvPicPr>
          <p:cNvPr id="20489" name="Picture 12" descr="radarski centri_smal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00450" y="0"/>
            <a:ext cx="5545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575326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6</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13" name="Rectangle 12"/>
          <p:cNvSpPr/>
          <p:nvPr/>
        </p:nvSpPr>
        <p:spPr>
          <a:xfrm>
            <a:off x="2309201" y="1127344"/>
            <a:ext cx="4525598" cy="584775"/>
          </a:xfrm>
          <a:prstGeom prst="rect">
            <a:avLst/>
          </a:prstGeom>
        </p:spPr>
        <p:txBody>
          <a:bodyPr wrap="none">
            <a:spAutoFit/>
          </a:bodyPr>
          <a:lstStyle/>
          <a:p>
            <a:r>
              <a:rPr lang="en-US" sz="3200" b="1" dirty="0" smtClean="0">
                <a:solidFill>
                  <a:srgbClr val="419283"/>
                </a:solidFill>
                <a:latin typeface="Book Antiqua" pitchFamily="18" charset="0"/>
              </a:rPr>
              <a:t>Radar centers in Serbia</a:t>
            </a:r>
            <a:endParaRPr lang="sr-Latn-RS" sz="3200" dirty="0">
              <a:solidFill>
                <a:srgbClr val="419283"/>
              </a:solidFill>
              <a:latin typeface="Book Antiqua" pitchFamily="18" charset="0"/>
            </a:endParaRPr>
          </a:p>
        </p:txBody>
      </p:sp>
      <p:pic>
        <p:nvPicPr>
          <p:cNvPr id="11" name="Picture 17" descr="Rcbajsa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59525" y="4598988"/>
            <a:ext cx="2487613" cy="186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8" descr="Picture 01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00800" y="2590800"/>
            <a:ext cx="2447925" cy="183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9" descr="PC03012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6700" y="2595563"/>
            <a:ext cx="2698750" cy="202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0" descr="Samos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79400" y="4787900"/>
            <a:ext cx="2706688"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1" descr="Rcbajsa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175000" y="3416300"/>
            <a:ext cx="3049588" cy="228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descr="eu_flag_co_funded_pos_[rgb]_right.jpg"/>
          <p:cNvPicPr>
            <a:picLocks noChangeAspect="1" noChangeArrowheads="1"/>
          </p:cNvPicPr>
          <p:nvPr/>
        </p:nvPicPr>
        <p:blipFill>
          <a:blip r:embed="rId9"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397730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7</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2036420" y="1027599"/>
            <a:ext cx="5583580" cy="646331"/>
          </a:xfrm>
          <a:prstGeom prst="rect">
            <a:avLst/>
          </a:prstGeom>
        </p:spPr>
        <p:txBody>
          <a:bodyPr wrap="none">
            <a:spAutoFit/>
          </a:bodyPr>
          <a:lstStyle/>
          <a:p>
            <a:pPr lvl="0"/>
            <a:r>
              <a:rPr lang="en-GB" sz="3600" b="1" dirty="0" smtClean="0">
                <a:solidFill>
                  <a:srgbClr val="419283"/>
                </a:solidFill>
                <a:latin typeface="Book Antiqua" panose="02040602050305030304" pitchFamily="18" charset="0"/>
              </a:rPr>
              <a:t>How water becomes hail?</a:t>
            </a:r>
            <a:endParaRPr lang="sr-Latn-RS" sz="3600" b="1" dirty="0">
              <a:solidFill>
                <a:srgbClr val="419283"/>
              </a:solidFill>
              <a:latin typeface="Book Antiqua" panose="02040602050305030304" pitchFamily="18" charset="0"/>
            </a:endParaRPr>
          </a:p>
        </p:txBody>
      </p:sp>
      <p:pic>
        <p:nvPicPr>
          <p:cNvPr id="12" name="Picture 20" descr="Evolucija kristal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025" y="2522022"/>
            <a:ext cx="8489950" cy="278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2"/>
          <p:cNvSpPr>
            <a:spLocks noChangeArrowheads="1"/>
          </p:cNvSpPr>
          <p:nvPr/>
        </p:nvSpPr>
        <p:spPr bwMode="auto">
          <a:xfrm>
            <a:off x="282575" y="6138863"/>
            <a:ext cx="8566150" cy="420687"/>
          </a:xfrm>
          <a:prstGeom prst="rect">
            <a:avLst/>
          </a:prstGeom>
          <a:solidFill>
            <a:srgbClr val="B3E4FD">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14" name="Rectangle 24"/>
          <p:cNvSpPr>
            <a:spLocks noChangeArrowheads="1"/>
          </p:cNvSpPr>
          <p:nvPr/>
        </p:nvSpPr>
        <p:spPr bwMode="auto">
          <a:xfrm>
            <a:off x="0" y="6146800"/>
            <a:ext cx="914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GB" altLang="en-US" dirty="0"/>
              <a:t> The ice crystal growth process. </a:t>
            </a:r>
            <a:endParaRPr lang="en-US" altLang="en-US" dirty="0"/>
          </a:p>
        </p:txBody>
      </p:sp>
      <p:pic>
        <p:nvPicPr>
          <p:cNvPr id="11"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344418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8</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2036420" y="1027599"/>
            <a:ext cx="4442242" cy="646331"/>
          </a:xfrm>
          <a:prstGeom prst="rect">
            <a:avLst/>
          </a:prstGeom>
        </p:spPr>
        <p:txBody>
          <a:bodyPr wrap="none">
            <a:spAutoFit/>
          </a:bodyPr>
          <a:lstStyle/>
          <a:p>
            <a:pPr lvl="0"/>
            <a:r>
              <a:rPr lang="en-GB" sz="3600" b="1" dirty="0" smtClean="0">
                <a:solidFill>
                  <a:srgbClr val="419283"/>
                </a:solidFill>
                <a:latin typeface="Book Antiqua" panose="02040602050305030304" pitchFamily="18" charset="0"/>
              </a:rPr>
              <a:t>Why cloud seeding?</a:t>
            </a:r>
            <a:endParaRPr lang="sr-Latn-RS" sz="3600" b="1" dirty="0">
              <a:solidFill>
                <a:srgbClr val="419283"/>
              </a:solidFill>
              <a:latin typeface="Book Antiqua" panose="02040602050305030304" pitchFamily="18" charset="0"/>
            </a:endParaRPr>
          </a:p>
        </p:txBody>
      </p:sp>
      <p:sp>
        <p:nvSpPr>
          <p:cNvPr id="13" name="Rectangle 22"/>
          <p:cNvSpPr>
            <a:spLocks noChangeArrowheads="1"/>
          </p:cNvSpPr>
          <p:nvPr/>
        </p:nvSpPr>
        <p:spPr bwMode="auto">
          <a:xfrm>
            <a:off x="282575" y="6138863"/>
            <a:ext cx="8566150" cy="420687"/>
          </a:xfrm>
          <a:prstGeom prst="rect">
            <a:avLst/>
          </a:prstGeom>
          <a:solidFill>
            <a:srgbClr val="B3E4FD">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14" name="Rectangle 24"/>
          <p:cNvSpPr>
            <a:spLocks noChangeArrowheads="1"/>
          </p:cNvSpPr>
          <p:nvPr/>
        </p:nvSpPr>
        <p:spPr bwMode="auto">
          <a:xfrm>
            <a:off x="0" y="6146800"/>
            <a:ext cx="914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GB" altLang="en-US" dirty="0"/>
              <a:t> </a:t>
            </a:r>
            <a:r>
              <a:rPr lang="en-GB" altLang="en-US" dirty="0" smtClean="0"/>
              <a:t>Because we prefer rain instead of hail…. </a:t>
            </a:r>
            <a:endParaRPr lang="en-US" altLang="en-US" dirty="0"/>
          </a:p>
        </p:txBody>
      </p:sp>
      <p:pic>
        <p:nvPicPr>
          <p:cNvPr id="11" name="Picture 9" descr="kapi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74837" y="1752600"/>
            <a:ext cx="5381625" cy="406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eu_flag_co_funded_pos_[rgb]_right.jpg"/>
          <p:cNvPicPr>
            <a:picLocks noChangeAspect="1" noChangeArrowheads="1"/>
          </p:cNvPicPr>
          <p:nvPr/>
        </p:nvPicPr>
        <p:blipFill>
          <a:blip r:embed="rId5"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152735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9</a:t>
            </a:fld>
            <a:endParaRPr lang="en-US"/>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800" y="185737"/>
            <a:ext cx="1500187"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Rectangle 1"/>
          <p:cNvSpPr/>
          <p:nvPr/>
        </p:nvSpPr>
        <p:spPr>
          <a:xfrm>
            <a:off x="2036420" y="1027599"/>
            <a:ext cx="4442242" cy="646331"/>
          </a:xfrm>
          <a:prstGeom prst="rect">
            <a:avLst/>
          </a:prstGeom>
        </p:spPr>
        <p:txBody>
          <a:bodyPr wrap="none">
            <a:spAutoFit/>
          </a:bodyPr>
          <a:lstStyle/>
          <a:p>
            <a:pPr lvl="0"/>
            <a:r>
              <a:rPr lang="en-GB" sz="3600" b="1" dirty="0" smtClean="0">
                <a:solidFill>
                  <a:srgbClr val="419283"/>
                </a:solidFill>
                <a:latin typeface="Book Antiqua" panose="02040602050305030304" pitchFamily="18" charset="0"/>
              </a:rPr>
              <a:t>Why cloud seeding?</a:t>
            </a:r>
            <a:endParaRPr lang="sr-Latn-RS" sz="3600" b="1" dirty="0">
              <a:solidFill>
                <a:srgbClr val="419283"/>
              </a:solidFill>
              <a:latin typeface="Book Antiqua" panose="02040602050305030304" pitchFamily="18" charset="0"/>
            </a:endParaRPr>
          </a:p>
        </p:txBody>
      </p:sp>
      <p:sp>
        <p:nvSpPr>
          <p:cNvPr id="3" name="Rectangle 2"/>
          <p:cNvSpPr/>
          <p:nvPr/>
        </p:nvSpPr>
        <p:spPr>
          <a:xfrm>
            <a:off x="533400" y="2209800"/>
            <a:ext cx="7848600" cy="2862322"/>
          </a:xfrm>
          <a:prstGeom prst="rect">
            <a:avLst/>
          </a:prstGeom>
        </p:spPr>
        <p:txBody>
          <a:bodyPr wrap="square">
            <a:spAutoFit/>
          </a:bodyPr>
          <a:lstStyle/>
          <a:p>
            <a:pPr marL="285750" indent="-285750">
              <a:buFont typeface="Arial" panose="020B0604020202020204" pitchFamily="34" charset="0"/>
              <a:buChar char="•"/>
            </a:pPr>
            <a:r>
              <a:rPr lang="en-US" altLang="en-US" sz="2000" dirty="0">
                <a:solidFill>
                  <a:srgbClr val="000066"/>
                </a:solidFill>
                <a:latin typeface="Book Antiqua" panose="02040602050305030304" pitchFamily="18" charset="0"/>
              </a:rPr>
              <a:t>Any attempt to change the weather by direct applications of energy artificially produced by men has no chance of success, because it is still so vast</a:t>
            </a:r>
            <a:r>
              <a:rPr lang="en-US" altLang="en-US" sz="2000" dirty="0" smtClean="0">
                <a:solidFill>
                  <a:srgbClr val="000066"/>
                </a:solidFill>
                <a:latin typeface="Book Antiqua" panose="02040602050305030304" pitchFamily="18" charset="0"/>
                <a:cs typeface="Arial" panose="020B0604020202020204" pitchFamily="34" charset="0"/>
              </a:rPr>
              <a:t>;</a:t>
            </a:r>
          </a:p>
          <a:p>
            <a:pPr marL="285750" indent="-285750">
              <a:buFont typeface="Arial" panose="020B0604020202020204" pitchFamily="34" charset="0"/>
              <a:buChar char="•"/>
            </a:pPr>
            <a:endParaRPr lang="en-US" altLang="en-US" sz="2000" dirty="0">
              <a:solidFill>
                <a:srgbClr val="000066"/>
              </a:solidFill>
              <a:latin typeface="Book Antiqua" panose="02040602050305030304" pitchFamily="18" charset="0"/>
              <a:cs typeface="Times New Roman" panose="02020603050405020304" pitchFamily="18" charset="0"/>
            </a:endParaRPr>
          </a:p>
          <a:p>
            <a:pPr marL="285750" indent="-285750">
              <a:buFont typeface="Arial" panose="020B0604020202020204" pitchFamily="34" charset="0"/>
              <a:buChar char="•"/>
            </a:pPr>
            <a:r>
              <a:rPr lang="en-US" altLang="en-US" sz="2000" dirty="0">
                <a:solidFill>
                  <a:srgbClr val="000066"/>
                </a:solidFill>
                <a:latin typeface="Book Antiqua" panose="02040602050305030304" pitchFamily="18" charset="0"/>
              </a:rPr>
              <a:t>The cheap weather modification methodology must involve the modulation of the release of energy already stored in the atmosphere or the modification of radiative energy transfer</a:t>
            </a:r>
            <a:r>
              <a:rPr lang="en-US" altLang="en-US" sz="2000" dirty="0">
                <a:solidFill>
                  <a:srgbClr val="000066"/>
                </a:solidFill>
                <a:latin typeface="Book Antiqua" panose="02040602050305030304" pitchFamily="18" charset="0"/>
                <a:cs typeface="Times New Roman" panose="02020603050405020304" pitchFamily="18" charset="0"/>
              </a:rPr>
              <a:t>; </a:t>
            </a:r>
            <a:endParaRPr lang="en-US" altLang="en-US" sz="2000" dirty="0" smtClean="0">
              <a:solidFill>
                <a:srgbClr val="000066"/>
              </a:solidFill>
              <a:latin typeface="Book Antiqua" panose="02040602050305030304" pitchFamily="18" charset="0"/>
              <a:cs typeface="Times New Roman" panose="02020603050405020304" pitchFamily="18" charset="0"/>
            </a:endParaRPr>
          </a:p>
          <a:p>
            <a:pPr marL="285750" indent="-285750">
              <a:buFont typeface="Arial" panose="020B0604020202020204" pitchFamily="34" charset="0"/>
              <a:buChar char="•"/>
            </a:pPr>
            <a:endParaRPr lang="en-US" altLang="en-US" sz="2000" dirty="0">
              <a:solidFill>
                <a:srgbClr val="000066"/>
              </a:solidFill>
              <a:latin typeface="Book Antiqua" panose="02040602050305030304" pitchFamily="18" charset="0"/>
              <a:cs typeface="Times New Roman" panose="02020603050405020304" pitchFamily="18" charset="0"/>
            </a:endParaRPr>
          </a:p>
          <a:p>
            <a:pPr marL="285750" indent="-285750">
              <a:buFont typeface="Arial" panose="020B0604020202020204" pitchFamily="34" charset="0"/>
              <a:buChar char="•"/>
            </a:pPr>
            <a:r>
              <a:rPr lang="en-US" altLang="en-US" sz="2000" dirty="0">
                <a:solidFill>
                  <a:srgbClr val="000066"/>
                </a:solidFill>
                <a:latin typeface="Book Antiqua" panose="02040602050305030304" pitchFamily="18" charset="0"/>
              </a:rPr>
              <a:t>A way to accomplish the later would be seeding of the clouds.</a:t>
            </a:r>
            <a:endParaRPr lang="en-US" altLang="en-US" sz="2000" dirty="0">
              <a:solidFill>
                <a:srgbClr val="000066"/>
              </a:solidFill>
              <a:latin typeface="Book Antiqua" panose="02040602050305030304" pitchFamily="18" charset="0"/>
              <a:cs typeface="Times New Roman" panose="02020603050405020304" pitchFamily="18" charset="0"/>
            </a:endParaRPr>
          </a:p>
        </p:txBody>
      </p:sp>
      <p:pic>
        <p:nvPicPr>
          <p:cNvPr id="11" name="Picture 2" descr="eu_flag_co_funded_pos_[rgb]_right.jpg"/>
          <p:cNvPicPr>
            <a:picLocks noChangeAspect="1" noChangeArrowheads="1"/>
          </p:cNvPicPr>
          <p:nvPr/>
        </p:nvPicPr>
        <p:blipFill>
          <a:blip r:embed="rId4" cstate="print"/>
          <a:srcRect/>
          <a:stretch>
            <a:fillRect/>
          </a:stretch>
        </p:blipFill>
        <p:spPr bwMode="auto">
          <a:xfrm>
            <a:off x="7162800" y="76200"/>
            <a:ext cx="1895475" cy="476250"/>
          </a:xfrm>
          <a:prstGeom prst="rect">
            <a:avLst/>
          </a:prstGeom>
          <a:noFill/>
          <a:ln w="9525">
            <a:noFill/>
            <a:miter lim="800000"/>
            <a:headEnd/>
            <a:tailEnd/>
          </a:ln>
        </p:spPr>
      </p:pic>
    </p:spTree>
    <p:extLst>
      <p:ext uri="{BB962C8B-B14F-4D97-AF65-F5344CB8AC3E}">
        <p14:creationId xmlns:p14="http://schemas.microsoft.com/office/powerpoint/2010/main" xmlns="" val="2322592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3070</TotalTime>
  <Words>1529</Words>
  <Application>Microsoft Office PowerPoint</Application>
  <PresentationFormat>On-screen Show (4:3)</PresentationFormat>
  <Paragraphs>207</Paragraphs>
  <Slides>33</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Office Theme</vt:lpstr>
      <vt:lpstr>Document</vt:lpstr>
      <vt:lpstr>Clip</vt:lpstr>
      <vt:lpstr>Development of master curricula for natural disasters risk management in  Western Balkan countries</vt:lpstr>
      <vt:lpstr>Cooperation with non-academic sector</vt:lpstr>
      <vt:lpstr>Hail in Serbia</vt:lpstr>
      <vt:lpstr>Hail Suppression in Serbia</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3D cloud visualization</vt:lpstr>
      <vt:lpstr>3D cloud visualization</vt:lpstr>
      <vt:lpstr>Flooding</vt:lpstr>
      <vt:lpstr>Flooding</vt:lpstr>
      <vt:lpstr>On-time flood prediction  and alerting</vt:lpstr>
      <vt:lpstr>Slide 28</vt:lpstr>
      <vt:lpstr>Vertically Integrated Liquid - VIL</vt:lpstr>
      <vt:lpstr>Ministry of Defence – GIS for natural hazards prevention</vt:lpstr>
      <vt:lpstr>Ministry of Defence – GIS for natural hazards prevention</vt:lpstr>
      <vt:lpstr>Conclusion</vt:lpstr>
      <vt:lpstr>Thanks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of Internationalisation in B&amp;H Higher Education</dc:title>
  <dc:creator>user</dc:creator>
  <cp:lastModifiedBy>Milan</cp:lastModifiedBy>
  <cp:revision>246</cp:revision>
  <dcterms:created xsi:type="dcterms:W3CDTF">2006-08-16T00:00:00Z</dcterms:created>
  <dcterms:modified xsi:type="dcterms:W3CDTF">2017-09-23T10:30:23Z</dcterms:modified>
</cp:coreProperties>
</file>